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8"/>
  </p:notesMasterIdLst>
  <p:sldIdLst>
    <p:sldId id="373" r:id="rId5"/>
    <p:sldId id="393" r:id="rId6"/>
    <p:sldId id="311" r:id="rId7"/>
    <p:sldId id="374" r:id="rId8"/>
    <p:sldId id="375" r:id="rId9"/>
    <p:sldId id="376" r:id="rId10"/>
    <p:sldId id="377" r:id="rId11"/>
    <p:sldId id="378" r:id="rId12"/>
    <p:sldId id="379" r:id="rId13"/>
    <p:sldId id="380" r:id="rId14"/>
    <p:sldId id="396" r:id="rId15"/>
    <p:sldId id="381" r:id="rId16"/>
    <p:sldId id="382" r:id="rId17"/>
    <p:sldId id="383" r:id="rId18"/>
    <p:sldId id="384" r:id="rId19"/>
    <p:sldId id="397" r:id="rId20"/>
    <p:sldId id="386" r:id="rId21"/>
    <p:sldId id="387" r:id="rId22"/>
    <p:sldId id="388" r:id="rId23"/>
    <p:sldId id="389" r:id="rId24"/>
    <p:sldId id="390" r:id="rId25"/>
    <p:sldId id="391" r:id="rId26"/>
    <p:sldId id="392" r:id="rId27"/>
    <p:sldId id="394" r:id="rId28"/>
    <p:sldId id="395" r:id="rId29"/>
    <p:sldId id="272" r:id="rId30"/>
    <p:sldId id="282" r:id="rId31"/>
    <p:sldId id="283" r:id="rId32"/>
    <p:sldId id="284" r:id="rId33"/>
    <p:sldId id="285" r:id="rId34"/>
    <p:sldId id="310" r:id="rId35"/>
    <p:sldId id="312" r:id="rId36"/>
    <p:sldId id="371" r:id="rId3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31"/>
    <p:restoredTop sz="95033" autoAdjust="0"/>
  </p:normalViewPr>
  <p:slideViewPr>
    <p:cSldViewPr snapToGrid="0">
      <p:cViewPr varScale="1">
        <p:scale>
          <a:sx n="64" d="100"/>
          <a:sy n="64" d="100"/>
        </p:scale>
        <p:origin x="9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Bowl with salmon cakes, salad and houmo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oumo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12.jpeg"/><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14.jpeg"/><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16.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portal.jcf.gov.jm/"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WMS-SOP-01.jpg" descr="WMS-SOP-01.jpg"/>
          <p:cNvPicPr>
            <a:picLocks noChangeAspect="1"/>
          </p:cNvPicPr>
          <p:nvPr/>
        </p:nvPicPr>
        <p:blipFill>
          <a:blip r:embed="rId2"/>
          <a:stretch>
            <a:fillRect/>
          </a:stretch>
        </p:blipFill>
        <p:spPr>
          <a:xfrm>
            <a:off x="2522" y="0"/>
            <a:ext cx="24378956" cy="137160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owerpoint Fingerprint Template-1 copy.jpg" descr="Powerpoint Fingerprint Template-1 copy.jpg"/>
          <p:cNvPicPr>
            <a:picLocks noChangeAspect="1"/>
          </p:cNvPicPr>
          <p:nvPr/>
        </p:nvPicPr>
        <p:blipFill rotWithShape="1">
          <a:blip r:embed="rId2"/>
          <a:srcRect/>
          <a:stretch/>
        </p:blipFill>
        <p:spPr>
          <a:xfrm>
            <a:off x="20" y="10"/>
            <a:ext cx="24383980" cy="13715990"/>
          </a:xfrm>
          <a:prstGeom prst="rect">
            <a:avLst/>
          </a:prstGeom>
          <a:noFill/>
          <a:ln w="12700">
            <a:miter lim="400000"/>
          </a:ln>
        </p:spPr>
      </p:pic>
      <p:sp>
        <p:nvSpPr>
          <p:cNvPr id="8" name="Title 7">
            <a:extLst>
              <a:ext uri="{FF2B5EF4-FFF2-40B4-BE49-F238E27FC236}">
                <a16:creationId xmlns:a16="http://schemas.microsoft.com/office/drawing/2014/main" id="{A71ABE25-6F94-B4EA-FBD7-17CCAA2C1F8E}"/>
              </a:ext>
            </a:extLst>
          </p:cNvPr>
          <p:cNvSpPr>
            <a:spLocks noGrp="1"/>
          </p:cNvSpPr>
          <p:nvPr>
            <p:ph type="title"/>
          </p:nvPr>
        </p:nvSpPr>
        <p:spPr>
          <a:xfrm>
            <a:off x="744281" y="1"/>
            <a:ext cx="22902529" cy="1998920"/>
          </a:xfrm>
        </p:spPr>
        <p:txBody>
          <a:bodyPr anchor="ctr">
            <a:normAutofit fontScale="90000"/>
          </a:bodyPr>
          <a:lstStyle/>
          <a:p>
            <a:pPr algn="ctr"/>
            <a:br>
              <a:rPr lang="en-US" dirty="0">
                <a:latin typeface="Modern Love Caps" pitchFamily="82" charset="0"/>
                <a:cs typeface="Modern Love Caps" panose="020F0502020204030204" pitchFamily="34" charset="0"/>
              </a:rPr>
            </a:br>
            <a:r>
              <a:rPr lang="en-US" sz="10700" dirty="0">
                <a:solidFill>
                  <a:srgbClr val="002060"/>
                </a:solidFill>
                <a:latin typeface="Copperplate" panose="02000504000000020004" pitchFamily="2" charset="77"/>
                <a:cs typeface="Dubai" panose="020B0503030403030204" pitchFamily="34" charset="-78"/>
              </a:rPr>
              <a:t>Standard operating procedures</a:t>
            </a:r>
          </a:p>
        </p:txBody>
      </p:sp>
      <p:sp>
        <p:nvSpPr>
          <p:cNvPr id="9" name="Text Placeholder 8">
            <a:extLst>
              <a:ext uri="{FF2B5EF4-FFF2-40B4-BE49-F238E27FC236}">
                <a16:creationId xmlns:a16="http://schemas.microsoft.com/office/drawing/2014/main" id="{A377B38C-AEDF-5418-7BF9-09016C61AE33}"/>
              </a:ext>
            </a:extLst>
          </p:cNvPr>
          <p:cNvSpPr>
            <a:spLocks noGrp="1"/>
          </p:cNvSpPr>
          <p:nvPr>
            <p:ph type="body" idx="1"/>
          </p:nvPr>
        </p:nvSpPr>
        <p:spPr>
          <a:xfrm>
            <a:off x="744280" y="2360428"/>
            <a:ext cx="22902530" cy="9122735"/>
          </a:xfrm>
        </p:spPr>
        <p:txBody>
          <a:bodyPr>
            <a:noAutofit/>
          </a:bodyPr>
          <a:lstStyle/>
          <a:p>
            <a:pPr marL="857250" indent="-857250" algn="just">
              <a:lnSpc>
                <a:spcPct val="115000"/>
              </a:lnSpc>
              <a:buFont typeface="Wingdings" pitchFamily="2" charset="2"/>
              <a:buChar char="ü"/>
            </a:pPr>
            <a:endParaRPr lang="en-US" sz="4800" b="1" dirty="0">
              <a:latin typeface="Dubai" panose="020B0503030403030204" pitchFamily="34" charset="-78"/>
              <a:ea typeface="Calibri" panose="020F0502020204030204" pitchFamily="34" charset="0"/>
              <a:cs typeface="Dubai" panose="020B0503030403030204" pitchFamily="34" charset="-78"/>
            </a:endParaRPr>
          </a:p>
          <a:p>
            <a:pPr algn="just">
              <a:lnSpc>
                <a:spcPct val="115000"/>
              </a:lnSpc>
            </a:pPr>
            <a:r>
              <a:rPr lang="en-US" sz="4800" dirty="0">
                <a:latin typeface="Dubai" panose="020B0503030403030204" pitchFamily="34" charset="-78"/>
                <a:ea typeface="Calibri" panose="020F0502020204030204" pitchFamily="34" charset="0"/>
                <a:cs typeface="Dubai" panose="020B0503030403030204" pitchFamily="34" charset="-78"/>
              </a:rPr>
              <a:t>The Standard Operating Procedures for Workforce Management within the JCF are outlined under four (4) broad areas:</a:t>
            </a:r>
          </a:p>
          <a:p>
            <a:pPr marL="914400" lvl="2" indent="-914400">
              <a:lnSpc>
                <a:spcPct val="115000"/>
              </a:lnSpc>
              <a:buFont typeface="+mj-lt"/>
              <a:buAutoNum type="arabicPeriod"/>
            </a:pPr>
            <a:r>
              <a:rPr lang="en-US" sz="4800" b="1" dirty="0">
                <a:latin typeface="Dubai" panose="020B0503030403030204" pitchFamily="34" charset="-78"/>
                <a:ea typeface="Calibri" panose="020F0502020204030204" pitchFamily="34" charset="0"/>
                <a:cs typeface="Dubai" panose="020B0503030403030204" pitchFamily="34" charset="-78"/>
              </a:rPr>
              <a:t>Duty Scheduling</a:t>
            </a:r>
          </a:p>
          <a:p>
            <a:pPr marL="914400" lvl="2" indent="-914400">
              <a:lnSpc>
                <a:spcPct val="115000"/>
              </a:lnSpc>
              <a:buFont typeface="+mj-lt"/>
              <a:buAutoNum type="arabicPeriod"/>
            </a:pPr>
            <a:r>
              <a:rPr lang="en-US" sz="4800" b="1" dirty="0">
                <a:latin typeface="Dubai" panose="020B0503030403030204" pitchFamily="34" charset="-78"/>
                <a:ea typeface="Calibri" panose="020F0502020204030204" pitchFamily="34" charset="0"/>
                <a:cs typeface="Dubai" panose="020B0503030403030204" pitchFamily="34" charset="-78"/>
              </a:rPr>
              <a:t>Recording of Time for Scheduled Duty </a:t>
            </a:r>
          </a:p>
          <a:p>
            <a:pPr marL="914400" lvl="2" indent="-914400">
              <a:lnSpc>
                <a:spcPct val="115000"/>
              </a:lnSpc>
              <a:buFont typeface="+mj-lt"/>
              <a:buAutoNum type="arabicPeriod"/>
            </a:pPr>
            <a:r>
              <a:rPr lang="en-US" sz="4800" b="1" dirty="0">
                <a:latin typeface="Dubai" panose="020B0503030403030204" pitchFamily="34" charset="-78"/>
                <a:ea typeface="Calibri" panose="020F0502020204030204" pitchFamily="34" charset="0"/>
                <a:cs typeface="Dubai" panose="020B0503030403030204" pitchFamily="34" charset="-78"/>
              </a:rPr>
              <a:t>Accounting for Unscheduled Overtime </a:t>
            </a:r>
          </a:p>
          <a:p>
            <a:pPr marL="914400" lvl="2" indent="-914400">
              <a:lnSpc>
                <a:spcPct val="115000"/>
              </a:lnSpc>
              <a:buFont typeface="+mj-lt"/>
              <a:buAutoNum type="arabicPeriod"/>
            </a:pPr>
            <a:r>
              <a:rPr lang="en-US" sz="4800" b="1" dirty="0">
                <a:latin typeface="Dubai" panose="020B0503030403030204" pitchFamily="34" charset="-78"/>
                <a:ea typeface="Calibri" panose="020F0502020204030204" pitchFamily="34" charset="0"/>
                <a:cs typeface="Dubai" panose="020B0503030403030204" pitchFamily="34" charset="-78"/>
              </a:rPr>
              <a:t>Submission of Time Sheets for Payment </a:t>
            </a:r>
          </a:p>
          <a:p>
            <a:pPr marL="914400" indent="-914400">
              <a:lnSpc>
                <a:spcPct val="115000"/>
              </a:lnSpc>
              <a:buFont typeface="+mj-lt"/>
              <a:buAutoNum type="arabicPeriod"/>
            </a:pPr>
            <a:endParaRPr lang="en-US" sz="4800" b="1" dirty="0">
              <a:latin typeface="Dubai" panose="020B0503030403030204" pitchFamily="34" charset="-78"/>
              <a:ea typeface="Calibri" panose="020F0502020204030204" pitchFamily="34" charset="0"/>
              <a:cs typeface="Dubai" panose="020B0503030403030204" pitchFamily="34" charset="-78"/>
            </a:endParaRPr>
          </a:p>
          <a:p>
            <a:pPr marL="857250" indent="-857250" algn="just">
              <a:lnSpc>
                <a:spcPct val="115000"/>
              </a:lnSpc>
              <a:buFont typeface="Wingdings" pitchFamily="2" charset="2"/>
              <a:buChar char="ü"/>
            </a:pPr>
            <a:endParaRPr lang="en-US" sz="4800"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11660399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owerpoint Fingerprint Template-1 copy.jpg" descr="Powerpoint Fingerprint Template-1 copy.jpg"/>
          <p:cNvPicPr>
            <a:picLocks noChangeAspect="1"/>
          </p:cNvPicPr>
          <p:nvPr/>
        </p:nvPicPr>
        <p:blipFill rotWithShape="1">
          <a:blip r:embed="rId2"/>
          <a:srcRect/>
          <a:stretch/>
        </p:blipFill>
        <p:spPr>
          <a:xfrm>
            <a:off x="20" y="10"/>
            <a:ext cx="24383980" cy="13715990"/>
          </a:xfrm>
          <a:prstGeom prst="rect">
            <a:avLst/>
          </a:prstGeom>
          <a:noFill/>
          <a:ln w="12700">
            <a:miter lim="400000"/>
          </a:ln>
        </p:spPr>
      </p:pic>
      <p:sp>
        <p:nvSpPr>
          <p:cNvPr id="8" name="Title 7">
            <a:extLst>
              <a:ext uri="{FF2B5EF4-FFF2-40B4-BE49-F238E27FC236}">
                <a16:creationId xmlns:a16="http://schemas.microsoft.com/office/drawing/2014/main" id="{A71ABE25-6F94-B4EA-FBD7-17CCAA2C1F8E}"/>
              </a:ext>
            </a:extLst>
          </p:cNvPr>
          <p:cNvSpPr>
            <a:spLocks noGrp="1"/>
          </p:cNvSpPr>
          <p:nvPr>
            <p:ph type="title"/>
          </p:nvPr>
        </p:nvSpPr>
        <p:spPr>
          <a:xfrm>
            <a:off x="744281" y="1"/>
            <a:ext cx="22902529" cy="1998920"/>
          </a:xfrm>
        </p:spPr>
        <p:txBody>
          <a:bodyPr anchor="ctr">
            <a:normAutofit fontScale="90000"/>
          </a:bodyPr>
          <a:lstStyle/>
          <a:p>
            <a:pPr algn="ctr"/>
            <a:br>
              <a:rPr lang="en-US" dirty="0">
                <a:latin typeface="Modern Love Caps" pitchFamily="82" charset="0"/>
                <a:cs typeface="Modern Love Caps" panose="020F0502020204030204" pitchFamily="34" charset="0"/>
              </a:rPr>
            </a:br>
            <a:r>
              <a:rPr lang="en-US" sz="10700" dirty="0">
                <a:solidFill>
                  <a:srgbClr val="002060"/>
                </a:solidFill>
                <a:latin typeface="Copperplate" panose="02000504000000020004" pitchFamily="2" charset="77"/>
                <a:cs typeface="Dubai" panose="020B0503030403030204" pitchFamily="34" charset="-78"/>
              </a:rPr>
              <a:t>Standard operating procedures</a:t>
            </a:r>
          </a:p>
        </p:txBody>
      </p:sp>
      <p:sp>
        <p:nvSpPr>
          <p:cNvPr id="9" name="Text Placeholder 8">
            <a:extLst>
              <a:ext uri="{FF2B5EF4-FFF2-40B4-BE49-F238E27FC236}">
                <a16:creationId xmlns:a16="http://schemas.microsoft.com/office/drawing/2014/main" id="{A377B38C-AEDF-5418-7BF9-09016C61AE33}"/>
              </a:ext>
            </a:extLst>
          </p:cNvPr>
          <p:cNvSpPr>
            <a:spLocks noGrp="1"/>
          </p:cNvSpPr>
          <p:nvPr>
            <p:ph type="body" idx="1"/>
          </p:nvPr>
        </p:nvSpPr>
        <p:spPr>
          <a:xfrm>
            <a:off x="744280" y="2360428"/>
            <a:ext cx="22902530" cy="9122735"/>
          </a:xfrm>
        </p:spPr>
        <p:txBody>
          <a:bodyPr>
            <a:noAutofit/>
          </a:bodyPr>
          <a:lstStyle/>
          <a:p>
            <a:pPr marL="857250" indent="-857250" algn="just">
              <a:lnSpc>
                <a:spcPct val="115000"/>
              </a:lnSpc>
              <a:buFont typeface="Wingdings" pitchFamily="2" charset="2"/>
              <a:buChar char="ü"/>
            </a:pPr>
            <a:endParaRPr lang="en-US" sz="4800" b="1" dirty="0">
              <a:latin typeface="Dubai" panose="020B0503030403030204" pitchFamily="34" charset="-78"/>
              <a:ea typeface="Calibri" panose="020F0502020204030204" pitchFamily="34" charset="0"/>
              <a:cs typeface="Dubai" panose="020B0503030403030204" pitchFamily="34" charset="-78"/>
            </a:endParaRPr>
          </a:p>
          <a:p>
            <a:pPr marL="914400" indent="-914400">
              <a:lnSpc>
                <a:spcPct val="115000"/>
              </a:lnSpc>
              <a:buFont typeface="+mj-lt"/>
              <a:buAutoNum type="arabicPeriod"/>
            </a:pPr>
            <a:r>
              <a:rPr lang="en-US" sz="4800" b="1" dirty="0">
                <a:latin typeface="Dubai" panose="020B0503030403030204" pitchFamily="34" charset="-78"/>
                <a:ea typeface="Calibri" panose="020F0502020204030204" pitchFamily="34" charset="0"/>
                <a:cs typeface="Dubai" panose="020B0503030403030204" pitchFamily="34" charset="-78"/>
              </a:rPr>
              <a:t>Duty Scheduling </a:t>
            </a:r>
          </a:p>
          <a:p>
            <a:pPr marL="1371600" indent="-914400" algn="just">
              <a:lnSpc>
                <a:spcPct val="115000"/>
              </a:lnSpc>
              <a:buFont typeface="+mj-lt"/>
              <a:buAutoNum type="alphaLcPeriod"/>
            </a:pPr>
            <a:r>
              <a:rPr lang="en-US" sz="4800" dirty="0">
                <a:latin typeface="Dubai" panose="020B0503030403030204" pitchFamily="34" charset="-78"/>
                <a:ea typeface="Calibri" panose="020F0502020204030204" pitchFamily="34" charset="0"/>
                <a:cs typeface="Dubai" panose="020B0503030403030204" pitchFamily="34" charset="-78"/>
              </a:rPr>
              <a:t>The Duty Sub-Officer shall consult with his/her Station/Unit Commander and determine the different tasks, duties and responsibilities to be undertaken for an ensuing month in keeping with the Station/Unit plan. </a:t>
            </a:r>
          </a:p>
          <a:p>
            <a:pPr marL="1371600" indent="-914400" algn="just">
              <a:lnSpc>
                <a:spcPct val="115000"/>
              </a:lnSpc>
              <a:buFont typeface="+mj-lt"/>
              <a:buAutoNum type="alphaLcPeriod"/>
            </a:pPr>
            <a:r>
              <a:rPr lang="en-US" sz="4800" dirty="0">
                <a:latin typeface="Dubai" panose="020B0503030403030204" pitchFamily="34" charset="-78"/>
                <a:ea typeface="Calibri" panose="020F0502020204030204" pitchFamily="34" charset="0"/>
                <a:cs typeface="Dubai" panose="020B0503030403030204" pitchFamily="34" charset="-78"/>
              </a:rPr>
              <a:t>The Duty Sub-Officer shall use the WMS to prepare the Duty Forecast reflecting all duties and hours (including Scheduled Overtime) and submit to the Verifying Officer on or before the 3</a:t>
            </a:r>
            <a:r>
              <a:rPr lang="en-US" sz="4800" baseline="30000" dirty="0">
                <a:latin typeface="Dubai" panose="020B0503030403030204" pitchFamily="34" charset="-78"/>
                <a:ea typeface="Calibri" panose="020F0502020204030204" pitchFamily="34" charset="0"/>
                <a:cs typeface="Dubai" panose="020B0503030403030204" pitchFamily="34" charset="-78"/>
              </a:rPr>
              <a:t>rd</a:t>
            </a:r>
            <a:r>
              <a:rPr lang="en-US" sz="4800" dirty="0">
                <a:latin typeface="Dubai" panose="020B0503030403030204" pitchFamily="34" charset="-78"/>
                <a:ea typeface="Calibri" panose="020F0502020204030204" pitchFamily="34" charset="0"/>
                <a:cs typeface="Dubai" panose="020B0503030403030204" pitchFamily="34" charset="-78"/>
              </a:rPr>
              <a:t> Friday of each month;</a:t>
            </a:r>
            <a:endParaRPr lang="en-JM" sz="4800" dirty="0">
              <a:latin typeface="Dubai" panose="020B0503030403030204" pitchFamily="34" charset="-78"/>
              <a:ea typeface="Calibri" panose="020F0502020204030204" pitchFamily="34" charset="0"/>
              <a:cs typeface="Dubai" panose="020B0503030403030204" pitchFamily="34" charset="-78"/>
            </a:endParaRPr>
          </a:p>
          <a:p>
            <a:pPr marL="857250" indent="-857250" algn="just">
              <a:lnSpc>
                <a:spcPct val="115000"/>
              </a:lnSpc>
              <a:buFont typeface="Wingdings" pitchFamily="2" charset="2"/>
              <a:buChar char="ü"/>
            </a:pPr>
            <a:endParaRPr lang="en-US" sz="4800"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41696079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owerpoint Fingerprint Template-1 copy.jpg" descr="Powerpoint Fingerprint Template-1 copy.jpg"/>
          <p:cNvPicPr>
            <a:picLocks noChangeAspect="1"/>
          </p:cNvPicPr>
          <p:nvPr/>
        </p:nvPicPr>
        <p:blipFill rotWithShape="1">
          <a:blip r:embed="rId2"/>
          <a:srcRect/>
          <a:stretch/>
        </p:blipFill>
        <p:spPr>
          <a:xfrm>
            <a:off x="20" y="10"/>
            <a:ext cx="24383980" cy="13715990"/>
          </a:xfrm>
          <a:prstGeom prst="rect">
            <a:avLst/>
          </a:prstGeom>
          <a:noFill/>
          <a:ln w="12700">
            <a:miter lim="400000"/>
          </a:ln>
        </p:spPr>
      </p:pic>
      <p:sp>
        <p:nvSpPr>
          <p:cNvPr id="8" name="Title 7">
            <a:extLst>
              <a:ext uri="{FF2B5EF4-FFF2-40B4-BE49-F238E27FC236}">
                <a16:creationId xmlns:a16="http://schemas.microsoft.com/office/drawing/2014/main" id="{A71ABE25-6F94-B4EA-FBD7-17CCAA2C1F8E}"/>
              </a:ext>
            </a:extLst>
          </p:cNvPr>
          <p:cNvSpPr>
            <a:spLocks noGrp="1"/>
          </p:cNvSpPr>
          <p:nvPr>
            <p:ph type="title"/>
          </p:nvPr>
        </p:nvSpPr>
        <p:spPr>
          <a:xfrm>
            <a:off x="744281" y="1"/>
            <a:ext cx="22902529" cy="1998920"/>
          </a:xfrm>
        </p:spPr>
        <p:txBody>
          <a:bodyPr anchor="ctr">
            <a:normAutofit fontScale="90000"/>
          </a:bodyPr>
          <a:lstStyle/>
          <a:p>
            <a:pPr algn="ctr"/>
            <a:br>
              <a:rPr lang="en-US" dirty="0">
                <a:latin typeface="Modern Love Caps" pitchFamily="82" charset="0"/>
                <a:cs typeface="Modern Love Caps" panose="020F0502020204030204" pitchFamily="34" charset="0"/>
              </a:rPr>
            </a:br>
            <a:r>
              <a:rPr lang="en-US" sz="10700" dirty="0">
                <a:solidFill>
                  <a:srgbClr val="002060"/>
                </a:solidFill>
                <a:latin typeface="Copperplate" panose="02000504000000020004" pitchFamily="2" charset="77"/>
                <a:cs typeface="Dubai" panose="020B0503030403030204" pitchFamily="34" charset="-78"/>
              </a:rPr>
              <a:t>Standard operating procedures</a:t>
            </a:r>
          </a:p>
        </p:txBody>
      </p:sp>
      <p:sp>
        <p:nvSpPr>
          <p:cNvPr id="9" name="Text Placeholder 8">
            <a:extLst>
              <a:ext uri="{FF2B5EF4-FFF2-40B4-BE49-F238E27FC236}">
                <a16:creationId xmlns:a16="http://schemas.microsoft.com/office/drawing/2014/main" id="{A377B38C-AEDF-5418-7BF9-09016C61AE33}"/>
              </a:ext>
            </a:extLst>
          </p:cNvPr>
          <p:cNvSpPr>
            <a:spLocks noGrp="1"/>
          </p:cNvSpPr>
          <p:nvPr>
            <p:ph type="body" idx="1"/>
          </p:nvPr>
        </p:nvSpPr>
        <p:spPr>
          <a:xfrm>
            <a:off x="744280" y="2360428"/>
            <a:ext cx="22902530" cy="9122735"/>
          </a:xfrm>
        </p:spPr>
        <p:txBody>
          <a:bodyPr>
            <a:noAutofit/>
          </a:bodyPr>
          <a:lstStyle/>
          <a:p>
            <a:pPr marL="857250" indent="-857250" algn="just">
              <a:lnSpc>
                <a:spcPct val="115000"/>
              </a:lnSpc>
              <a:buFont typeface="Wingdings" pitchFamily="2" charset="2"/>
              <a:buChar char="ü"/>
            </a:pPr>
            <a:endParaRPr lang="en-US" sz="4800" b="1" dirty="0">
              <a:latin typeface="Dubai" panose="020B0503030403030204" pitchFamily="34" charset="-78"/>
              <a:ea typeface="Calibri" panose="020F0502020204030204" pitchFamily="34" charset="0"/>
              <a:cs typeface="Dubai" panose="020B0503030403030204" pitchFamily="34" charset="-78"/>
            </a:endParaRPr>
          </a:p>
          <a:p>
            <a:pPr indent="0">
              <a:lnSpc>
                <a:spcPct val="115000"/>
              </a:lnSpc>
              <a:buNone/>
            </a:pPr>
            <a:r>
              <a:rPr lang="en-US" sz="4800" b="1" dirty="0">
                <a:latin typeface="Dubai" panose="020B0503030403030204" pitchFamily="34" charset="-78"/>
                <a:ea typeface="Calibri" panose="020F0502020204030204" pitchFamily="34" charset="0"/>
                <a:cs typeface="Dubai" panose="020B0503030403030204" pitchFamily="34" charset="-78"/>
              </a:rPr>
              <a:t>Duty Scheduling cont’d </a:t>
            </a:r>
          </a:p>
          <a:p>
            <a:pPr marL="1371600" indent="-914400" algn="just">
              <a:lnSpc>
                <a:spcPct val="115000"/>
              </a:lnSpc>
              <a:buFont typeface="+mj-lt"/>
              <a:buAutoNum type="alphaLcPeriod" startAt="3"/>
            </a:pPr>
            <a:r>
              <a:rPr lang="en-US" sz="4800" dirty="0">
                <a:latin typeface="Dubai" panose="020B0503030403030204" pitchFamily="34" charset="-78"/>
                <a:ea typeface="Calibri" panose="020F0502020204030204" pitchFamily="34" charset="0"/>
                <a:cs typeface="Dubai" panose="020B0503030403030204" pitchFamily="34" charset="-78"/>
              </a:rPr>
              <a:t>The Verifying Officer shall examine the monthly Duty Forecast and make recommendation(s) or otherwise to the Approving Officer on or before the 3</a:t>
            </a:r>
            <a:r>
              <a:rPr lang="en-US" sz="4800" baseline="30000" dirty="0">
                <a:latin typeface="Dubai" panose="020B0503030403030204" pitchFamily="34" charset="-78"/>
                <a:ea typeface="Calibri" panose="020F0502020204030204" pitchFamily="34" charset="0"/>
                <a:cs typeface="Dubai" panose="020B0503030403030204" pitchFamily="34" charset="-78"/>
              </a:rPr>
              <a:t>rd</a:t>
            </a:r>
            <a:r>
              <a:rPr lang="en-US" sz="4800" dirty="0">
                <a:latin typeface="Dubai" panose="020B0503030403030204" pitchFamily="34" charset="-78"/>
                <a:ea typeface="Calibri" panose="020F0502020204030204" pitchFamily="34" charset="0"/>
                <a:cs typeface="Dubai" panose="020B0503030403030204" pitchFamily="34" charset="-78"/>
              </a:rPr>
              <a:t> Saturday</a:t>
            </a:r>
            <a:r>
              <a:rPr lang="en-US" sz="4800" baseline="30000" dirty="0">
                <a:latin typeface="Dubai" panose="020B0503030403030204" pitchFamily="34" charset="-78"/>
                <a:ea typeface="Calibri" panose="020F0502020204030204" pitchFamily="34" charset="0"/>
                <a:cs typeface="Dubai" panose="020B0503030403030204" pitchFamily="34" charset="-78"/>
              </a:rPr>
              <a:t> </a:t>
            </a:r>
            <a:r>
              <a:rPr lang="en-US" sz="4800" dirty="0">
                <a:latin typeface="Dubai" panose="020B0503030403030204" pitchFamily="34" charset="-78"/>
                <a:ea typeface="Calibri" panose="020F0502020204030204" pitchFamily="34" charset="0"/>
                <a:cs typeface="Dubai" panose="020B0503030403030204" pitchFamily="34" charset="-78"/>
              </a:rPr>
              <a:t>of each month; </a:t>
            </a:r>
            <a:endParaRPr lang="en-JM" sz="4800" dirty="0">
              <a:latin typeface="Dubai" panose="020B0503030403030204" pitchFamily="34" charset="-78"/>
              <a:ea typeface="Calibri" panose="020F0502020204030204" pitchFamily="34" charset="0"/>
              <a:cs typeface="Dubai" panose="020B0503030403030204" pitchFamily="34" charset="-78"/>
            </a:endParaRPr>
          </a:p>
          <a:p>
            <a:pPr marL="1371600" indent="-914400" algn="just">
              <a:lnSpc>
                <a:spcPct val="115000"/>
              </a:lnSpc>
              <a:buFont typeface="+mj-lt"/>
              <a:buAutoNum type="alphaLcPeriod" startAt="3"/>
            </a:pPr>
            <a:r>
              <a:rPr lang="en-US" sz="4800" dirty="0">
                <a:latin typeface="Dubai" panose="020B0503030403030204" pitchFamily="34" charset="-78"/>
                <a:ea typeface="Calibri" panose="020F0502020204030204" pitchFamily="34" charset="0"/>
                <a:cs typeface="Dubai" panose="020B0503030403030204" pitchFamily="34" charset="-78"/>
              </a:rPr>
              <a:t>The Approving Officer reviews the monthly Duty Forecast and makes any adjustments where required before Authorizing on the WMS by the 4</a:t>
            </a:r>
            <a:r>
              <a:rPr lang="en-US" sz="4800" baseline="30000" dirty="0">
                <a:latin typeface="Dubai" panose="020B0503030403030204" pitchFamily="34" charset="-78"/>
                <a:ea typeface="Calibri" panose="020F0502020204030204" pitchFamily="34" charset="0"/>
                <a:cs typeface="Dubai" panose="020B0503030403030204" pitchFamily="34" charset="-78"/>
              </a:rPr>
              <a:t>th</a:t>
            </a:r>
            <a:r>
              <a:rPr lang="en-US" sz="4800" dirty="0">
                <a:latin typeface="Dubai" panose="020B0503030403030204" pitchFamily="34" charset="-78"/>
                <a:ea typeface="Calibri" panose="020F0502020204030204" pitchFamily="34" charset="0"/>
                <a:cs typeface="Dubai" panose="020B0503030403030204" pitchFamily="34" charset="-78"/>
              </a:rPr>
              <a:t> Tuesday of each month. The authorized Duty Forecast now becomes the Duty Roster.</a:t>
            </a:r>
          </a:p>
          <a:p>
            <a:pPr indent="0">
              <a:lnSpc>
                <a:spcPct val="115000"/>
              </a:lnSpc>
              <a:buNone/>
            </a:pPr>
            <a:endParaRPr lang="en-US" sz="4800" b="1" dirty="0">
              <a:ea typeface="Calibri" panose="020F0502020204030204" pitchFamily="34" charset="0"/>
              <a:cs typeface="Times New Roman" panose="02020603050405020304" pitchFamily="18" charset="0"/>
            </a:endParaRPr>
          </a:p>
          <a:p>
            <a:pPr indent="0">
              <a:lnSpc>
                <a:spcPct val="115000"/>
              </a:lnSpc>
              <a:buNone/>
            </a:pP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a:p>
            <a:pPr marL="857250" indent="-857250" algn="just">
              <a:lnSpc>
                <a:spcPct val="115000"/>
              </a:lnSpc>
              <a:buFont typeface="Wingdings" pitchFamily="2" charset="2"/>
              <a:buChar char="ü"/>
            </a:pPr>
            <a:endParaRPr lang="en-US" sz="4800"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367060591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owerpoint Fingerprint Template-1 copy.jpg" descr="Powerpoint Fingerprint Template-1 copy.jpg"/>
          <p:cNvPicPr>
            <a:picLocks noChangeAspect="1"/>
          </p:cNvPicPr>
          <p:nvPr/>
        </p:nvPicPr>
        <p:blipFill rotWithShape="1">
          <a:blip r:embed="rId2"/>
          <a:srcRect/>
          <a:stretch/>
        </p:blipFill>
        <p:spPr>
          <a:xfrm>
            <a:off x="20" y="10"/>
            <a:ext cx="24383980" cy="13715990"/>
          </a:xfrm>
          <a:prstGeom prst="rect">
            <a:avLst/>
          </a:prstGeom>
          <a:noFill/>
          <a:ln w="12700">
            <a:miter lim="400000"/>
          </a:ln>
        </p:spPr>
      </p:pic>
      <p:sp>
        <p:nvSpPr>
          <p:cNvPr id="8" name="Title 7">
            <a:extLst>
              <a:ext uri="{FF2B5EF4-FFF2-40B4-BE49-F238E27FC236}">
                <a16:creationId xmlns:a16="http://schemas.microsoft.com/office/drawing/2014/main" id="{A71ABE25-6F94-B4EA-FBD7-17CCAA2C1F8E}"/>
              </a:ext>
            </a:extLst>
          </p:cNvPr>
          <p:cNvSpPr>
            <a:spLocks noGrp="1"/>
          </p:cNvSpPr>
          <p:nvPr>
            <p:ph type="title"/>
          </p:nvPr>
        </p:nvSpPr>
        <p:spPr>
          <a:xfrm>
            <a:off x="744281" y="1"/>
            <a:ext cx="22902529" cy="1998920"/>
          </a:xfrm>
        </p:spPr>
        <p:txBody>
          <a:bodyPr anchor="ctr">
            <a:normAutofit fontScale="90000"/>
          </a:bodyPr>
          <a:lstStyle/>
          <a:p>
            <a:pPr algn="ctr"/>
            <a:br>
              <a:rPr lang="en-US" dirty="0">
                <a:latin typeface="Modern Love Caps" pitchFamily="82" charset="0"/>
                <a:cs typeface="Modern Love Caps" panose="020F0502020204030204" pitchFamily="34" charset="0"/>
              </a:rPr>
            </a:br>
            <a:r>
              <a:rPr lang="en-US" sz="10700" dirty="0">
                <a:solidFill>
                  <a:srgbClr val="002060"/>
                </a:solidFill>
                <a:latin typeface="Copperplate" panose="02000504000000020004" pitchFamily="2" charset="77"/>
                <a:cs typeface="Dubai" panose="020B0503030403030204" pitchFamily="34" charset="-78"/>
              </a:rPr>
              <a:t>Standard operating procedures</a:t>
            </a:r>
          </a:p>
        </p:txBody>
      </p:sp>
      <p:sp>
        <p:nvSpPr>
          <p:cNvPr id="9" name="Text Placeholder 8">
            <a:extLst>
              <a:ext uri="{FF2B5EF4-FFF2-40B4-BE49-F238E27FC236}">
                <a16:creationId xmlns:a16="http://schemas.microsoft.com/office/drawing/2014/main" id="{A377B38C-AEDF-5418-7BF9-09016C61AE33}"/>
              </a:ext>
            </a:extLst>
          </p:cNvPr>
          <p:cNvSpPr>
            <a:spLocks noGrp="1"/>
          </p:cNvSpPr>
          <p:nvPr>
            <p:ph type="body" idx="1"/>
          </p:nvPr>
        </p:nvSpPr>
        <p:spPr>
          <a:xfrm>
            <a:off x="744280" y="2360428"/>
            <a:ext cx="22902530" cy="9122735"/>
          </a:xfrm>
        </p:spPr>
        <p:txBody>
          <a:bodyPr>
            <a:noAutofit/>
          </a:bodyPr>
          <a:lstStyle/>
          <a:p>
            <a:pPr marL="857250" indent="-857250" algn="just">
              <a:lnSpc>
                <a:spcPct val="115000"/>
              </a:lnSpc>
              <a:buFont typeface="Wingdings" pitchFamily="2" charset="2"/>
              <a:buChar char="ü"/>
            </a:pPr>
            <a:endParaRPr lang="en-US" sz="4800" b="1" dirty="0">
              <a:latin typeface="Dubai" panose="020B0503030403030204" pitchFamily="34" charset="-78"/>
              <a:ea typeface="Calibri" panose="020F0502020204030204" pitchFamily="34" charset="0"/>
              <a:cs typeface="Dubai" panose="020B0503030403030204" pitchFamily="34" charset="-78"/>
            </a:endParaRPr>
          </a:p>
          <a:p>
            <a:pPr indent="0">
              <a:lnSpc>
                <a:spcPct val="115000"/>
              </a:lnSpc>
              <a:buNone/>
            </a:pPr>
            <a:r>
              <a:rPr lang="en-US" sz="4800" b="1" dirty="0">
                <a:latin typeface="Dubai" panose="020B0503030403030204" pitchFamily="34" charset="-78"/>
                <a:ea typeface="Calibri" panose="020F0502020204030204" pitchFamily="34" charset="0"/>
                <a:cs typeface="Dubai" panose="020B0503030403030204" pitchFamily="34" charset="-78"/>
              </a:rPr>
              <a:t>Duty Scheduling cont’d </a:t>
            </a:r>
          </a:p>
          <a:p>
            <a:pPr indent="0">
              <a:lnSpc>
                <a:spcPct val="115000"/>
              </a:lnSpc>
              <a:buNone/>
            </a:pPr>
            <a:r>
              <a:rPr lang="en-US" sz="4800" dirty="0">
                <a:latin typeface="Dubai" panose="020B0503030403030204" pitchFamily="34" charset="-78"/>
                <a:ea typeface="Calibri" panose="020F0502020204030204" pitchFamily="34" charset="0"/>
                <a:cs typeface="Dubai" panose="020B0503030403030204" pitchFamily="34" charset="-78"/>
              </a:rPr>
              <a:t>Note:</a:t>
            </a:r>
          </a:p>
          <a:p>
            <a:pPr marL="685800" indent="-685800" algn="just">
              <a:lnSpc>
                <a:spcPct val="115000"/>
              </a:lnSpc>
              <a:buFont typeface="Wingdings" pitchFamily="2" charset="2"/>
              <a:buChar char="Ø"/>
            </a:pPr>
            <a:r>
              <a:rPr lang="en-US" sz="4800" i="1" dirty="0">
                <a:latin typeface="Dubai" panose="020B0503030403030204" pitchFamily="34" charset="-78"/>
                <a:ea typeface="Calibri" panose="020F0502020204030204" pitchFamily="34" charset="0"/>
                <a:cs typeface="Dubai" panose="020B0503030403030204" pitchFamily="34" charset="-78"/>
              </a:rPr>
              <a:t>Where the WMS is not available, the Duty Sub-Officer and Verifying Officer must respectively prepare and certify a typed or written Duty Forecast (Appendix A) and submit to the Approving Officer.</a:t>
            </a:r>
            <a:endParaRPr lang="en-JM" sz="4800" i="1" dirty="0">
              <a:latin typeface="Dubai" panose="020B0503030403030204" pitchFamily="34" charset="-78"/>
              <a:ea typeface="Calibri" panose="020F0502020204030204" pitchFamily="34" charset="0"/>
              <a:cs typeface="Dubai" panose="020B0503030403030204" pitchFamily="34" charset="-78"/>
            </a:endParaRPr>
          </a:p>
          <a:p>
            <a:pPr indent="0" algn="just">
              <a:lnSpc>
                <a:spcPct val="115000"/>
              </a:lnSpc>
              <a:buNone/>
            </a:pPr>
            <a:endParaRPr lang="en-US" sz="4800" dirty="0">
              <a:latin typeface="Dubai" panose="020B0503030403030204" pitchFamily="34" charset="-78"/>
              <a:ea typeface="Calibri" panose="020F0502020204030204" pitchFamily="34" charset="0"/>
              <a:cs typeface="Dubai" panose="020B0503030403030204" pitchFamily="34" charset="-78"/>
            </a:endParaRPr>
          </a:p>
          <a:p>
            <a:pPr marL="857250" indent="-857250" algn="just">
              <a:lnSpc>
                <a:spcPct val="115000"/>
              </a:lnSpc>
              <a:buFont typeface="Wingdings" pitchFamily="2" charset="2"/>
              <a:buChar char="ü"/>
            </a:pPr>
            <a:endParaRPr lang="en-US" sz="4800"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51904569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lide Title"/>
          <p:cNvSpPr txBox="1">
            <a:spLocks noGrp="1"/>
          </p:cNvSpPr>
          <p:nvPr>
            <p:ph type="title"/>
          </p:nvPr>
        </p:nvSpPr>
        <p:spPr>
          <a:prstGeom prst="rect">
            <a:avLst/>
          </a:prstGeom>
        </p:spPr>
        <p:txBody>
          <a:bodyPr/>
          <a:lstStyle/>
          <a:p>
            <a:endParaRPr/>
          </a:p>
        </p:txBody>
      </p:sp>
      <p:sp>
        <p:nvSpPr>
          <p:cNvPr id="154" name="Slide Subtitle"/>
          <p:cNvSpPr txBox="1">
            <a:spLocks noGrp="1"/>
          </p:cNvSpPr>
          <p:nvPr>
            <p:ph type="body" idx="21"/>
          </p:nvPr>
        </p:nvSpPr>
        <p:spPr>
          <a:prstGeom prst="rect">
            <a:avLst/>
          </a:prstGeom>
        </p:spPr>
        <p:txBody>
          <a:bodyPr/>
          <a:lstStyle/>
          <a:p>
            <a:endParaRPr/>
          </a:p>
        </p:txBody>
      </p:sp>
      <p:sp>
        <p:nvSpPr>
          <p:cNvPr id="155" name="Slide bullet text"/>
          <p:cNvSpPr txBox="1">
            <a:spLocks noGrp="1"/>
          </p:cNvSpPr>
          <p:nvPr>
            <p:ph type="body" idx="1"/>
          </p:nvPr>
        </p:nvSpPr>
        <p:spPr>
          <a:prstGeom prst="rect">
            <a:avLst/>
          </a:prstGeom>
        </p:spPr>
        <p:txBody>
          <a:bodyPr/>
          <a:lstStyle/>
          <a:p>
            <a:endParaRPr/>
          </a:p>
        </p:txBody>
      </p:sp>
      <p:pic>
        <p:nvPicPr>
          <p:cNvPr id="156" name="Powerpoint Fingerprint Template-1 copy.jpg" descr="Powerpoint Fingerprint Template-1 copy.jpg"/>
          <p:cNvPicPr>
            <a:picLocks noChangeAspect="1"/>
          </p:cNvPicPr>
          <p:nvPr/>
        </p:nvPicPr>
        <p:blipFill>
          <a:blip r:embed="rId2"/>
          <a:stretch>
            <a:fillRect/>
          </a:stretch>
        </p:blipFill>
        <p:spPr>
          <a:xfrm>
            <a:off x="1313" y="0"/>
            <a:ext cx="24381374" cy="13716000"/>
          </a:xfrm>
          <a:prstGeom prst="rect">
            <a:avLst/>
          </a:prstGeom>
          <a:ln w="12700">
            <a:miter lim="400000"/>
          </a:ln>
        </p:spPr>
      </p:pic>
      <p:pic>
        <p:nvPicPr>
          <p:cNvPr id="4" name="Picture 3">
            <a:extLst>
              <a:ext uri="{FF2B5EF4-FFF2-40B4-BE49-F238E27FC236}">
                <a16:creationId xmlns:a16="http://schemas.microsoft.com/office/drawing/2014/main" id="{161259D3-895B-DBAF-5355-0775CE719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500" y="-142723"/>
            <a:ext cx="22908768" cy="13858723"/>
          </a:xfrm>
          <a:prstGeom prst="rect">
            <a:avLst/>
          </a:prstGeom>
        </p:spPr>
      </p:pic>
    </p:spTree>
    <p:extLst>
      <p:ext uri="{BB962C8B-B14F-4D97-AF65-F5344CB8AC3E}">
        <p14:creationId xmlns:p14="http://schemas.microsoft.com/office/powerpoint/2010/main" val="10644476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owerpoint Fingerprint Template-1 copy.jpg" descr="Powerpoint Fingerprint Template-1 copy.jpg"/>
          <p:cNvPicPr>
            <a:picLocks noChangeAspect="1"/>
          </p:cNvPicPr>
          <p:nvPr/>
        </p:nvPicPr>
        <p:blipFill rotWithShape="1">
          <a:blip r:embed="rId2"/>
          <a:srcRect/>
          <a:stretch/>
        </p:blipFill>
        <p:spPr>
          <a:xfrm>
            <a:off x="20" y="10"/>
            <a:ext cx="24383980" cy="13715990"/>
          </a:xfrm>
          <a:prstGeom prst="rect">
            <a:avLst/>
          </a:prstGeom>
          <a:noFill/>
          <a:ln w="12700">
            <a:miter lim="400000"/>
          </a:ln>
        </p:spPr>
      </p:pic>
      <p:sp>
        <p:nvSpPr>
          <p:cNvPr id="8" name="Title 7">
            <a:extLst>
              <a:ext uri="{FF2B5EF4-FFF2-40B4-BE49-F238E27FC236}">
                <a16:creationId xmlns:a16="http://schemas.microsoft.com/office/drawing/2014/main" id="{A71ABE25-6F94-B4EA-FBD7-17CCAA2C1F8E}"/>
              </a:ext>
            </a:extLst>
          </p:cNvPr>
          <p:cNvSpPr>
            <a:spLocks noGrp="1"/>
          </p:cNvSpPr>
          <p:nvPr>
            <p:ph type="title"/>
          </p:nvPr>
        </p:nvSpPr>
        <p:spPr>
          <a:xfrm>
            <a:off x="744281" y="1"/>
            <a:ext cx="22902529" cy="1998920"/>
          </a:xfrm>
        </p:spPr>
        <p:txBody>
          <a:bodyPr anchor="ctr">
            <a:normAutofit fontScale="90000"/>
          </a:bodyPr>
          <a:lstStyle/>
          <a:p>
            <a:pPr algn="ctr"/>
            <a:br>
              <a:rPr lang="en-US" dirty="0">
                <a:latin typeface="Modern Love Caps" pitchFamily="82" charset="0"/>
                <a:cs typeface="Modern Love Caps" panose="020F0502020204030204" pitchFamily="34" charset="0"/>
              </a:rPr>
            </a:br>
            <a:r>
              <a:rPr lang="en-US" sz="10700" dirty="0">
                <a:solidFill>
                  <a:srgbClr val="002060"/>
                </a:solidFill>
                <a:latin typeface="Copperplate" panose="02000504000000020004" pitchFamily="2" charset="77"/>
                <a:cs typeface="Dubai" panose="020B0503030403030204" pitchFamily="34" charset="-78"/>
              </a:rPr>
              <a:t>Standard operating procedures</a:t>
            </a:r>
          </a:p>
        </p:txBody>
      </p:sp>
      <p:sp>
        <p:nvSpPr>
          <p:cNvPr id="9" name="Text Placeholder 8">
            <a:extLst>
              <a:ext uri="{FF2B5EF4-FFF2-40B4-BE49-F238E27FC236}">
                <a16:creationId xmlns:a16="http://schemas.microsoft.com/office/drawing/2014/main" id="{A377B38C-AEDF-5418-7BF9-09016C61AE33}"/>
              </a:ext>
            </a:extLst>
          </p:cNvPr>
          <p:cNvSpPr>
            <a:spLocks noGrp="1"/>
          </p:cNvSpPr>
          <p:nvPr>
            <p:ph type="body" idx="1"/>
          </p:nvPr>
        </p:nvSpPr>
        <p:spPr>
          <a:xfrm>
            <a:off x="744280" y="2360428"/>
            <a:ext cx="22902530" cy="9122735"/>
          </a:xfrm>
        </p:spPr>
        <p:txBody>
          <a:bodyPr>
            <a:noAutofit/>
          </a:bodyPr>
          <a:lstStyle/>
          <a:p>
            <a:pPr marL="914400" indent="-914400">
              <a:lnSpc>
                <a:spcPct val="115000"/>
              </a:lnSpc>
              <a:buFont typeface="+mj-lt"/>
              <a:buAutoNum type="arabicPeriod" startAt="2"/>
            </a:pPr>
            <a:r>
              <a:rPr lang="en-US" sz="4800" b="1" dirty="0">
                <a:latin typeface="Dubai" panose="020B0503030403030204" pitchFamily="34" charset="-78"/>
                <a:ea typeface="Calibri" panose="020F0502020204030204" pitchFamily="34" charset="0"/>
                <a:cs typeface="Dubai" panose="020B0503030403030204" pitchFamily="34" charset="-78"/>
              </a:rPr>
              <a:t>Recording of Time for Scheduled Duty</a:t>
            </a:r>
          </a:p>
          <a:p>
            <a:pPr marL="1828800" lvl="1" indent="-914400" algn="just">
              <a:lnSpc>
                <a:spcPct val="115000"/>
              </a:lnSpc>
              <a:buFont typeface="+mj-lt"/>
              <a:buAutoNum type="alphaLcPeriod"/>
            </a:pPr>
            <a:r>
              <a:rPr lang="en-US" sz="4800" dirty="0">
                <a:latin typeface="Dubai" panose="020B0503030403030204" pitchFamily="34" charset="-78"/>
                <a:ea typeface="Calibri" panose="020F0502020204030204" pitchFamily="34" charset="0"/>
                <a:cs typeface="Dubai" panose="020B0503030403030204" pitchFamily="34" charset="-78"/>
              </a:rPr>
              <a:t>Members are required to record their time of commencement for each duty using one of the following approved </a:t>
            </a:r>
            <a:r>
              <a:rPr lang="en-US" sz="4800" b="1" i="1" dirty="0">
                <a:latin typeface="Dubai" panose="020B0503030403030204" pitchFamily="34" charset="-78"/>
                <a:ea typeface="Calibri" panose="020F0502020204030204" pitchFamily="34" charset="0"/>
                <a:cs typeface="Dubai" panose="020B0503030403030204" pitchFamily="34" charset="-78"/>
              </a:rPr>
              <a:t>Clock In </a:t>
            </a:r>
            <a:r>
              <a:rPr lang="en-US" sz="4800" dirty="0">
                <a:latin typeface="Dubai" panose="020B0503030403030204" pitchFamily="34" charset="-78"/>
                <a:ea typeface="Calibri" panose="020F0502020204030204" pitchFamily="34" charset="0"/>
                <a:cs typeface="Dubai" panose="020B0503030403030204" pitchFamily="34" charset="-78"/>
              </a:rPr>
              <a:t>methods:</a:t>
            </a:r>
            <a:endParaRPr lang="en-JM" sz="4800" dirty="0">
              <a:latin typeface="Dubai" panose="020B0503030403030204" pitchFamily="34" charset="-78"/>
              <a:ea typeface="Calibri" panose="020F0502020204030204" pitchFamily="34" charset="0"/>
              <a:cs typeface="Dubai" panose="020B0503030403030204" pitchFamily="34" charset="-78"/>
            </a:endParaRPr>
          </a:p>
          <a:p>
            <a:pPr marL="3543300" lvl="3" indent="-800100">
              <a:lnSpc>
                <a:spcPct val="115000"/>
              </a:lnSpc>
              <a:buFont typeface="+mj-lt"/>
              <a:buAutoNum type="romanLcPeriod"/>
            </a:pPr>
            <a:r>
              <a:rPr lang="en-US" sz="4800" b="1" dirty="0">
                <a:latin typeface="Dubai" panose="020B0503030403030204" pitchFamily="34" charset="-78"/>
                <a:ea typeface="Calibri" panose="020F0502020204030204" pitchFamily="34" charset="0"/>
                <a:cs typeface="Dubai" panose="020B0503030403030204" pitchFamily="34" charset="-78"/>
              </a:rPr>
              <a:t>Biometric Device</a:t>
            </a:r>
            <a:endParaRPr lang="en-JM" sz="4800" dirty="0">
              <a:latin typeface="Dubai" panose="020B0503030403030204" pitchFamily="34" charset="-78"/>
              <a:ea typeface="Calibri" panose="020F0502020204030204" pitchFamily="34" charset="0"/>
              <a:cs typeface="Dubai" panose="020B0503030403030204" pitchFamily="34" charset="-78"/>
            </a:endParaRPr>
          </a:p>
          <a:p>
            <a:pPr marL="3543300" lvl="3" indent="-800100">
              <a:lnSpc>
                <a:spcPct val="115000"/>
              </a:lnSpc>
              <a:buFont typeface="+mj-lt"/>
              <a:buAutoNum type="romanLcPeriod"/>
            </a:pPr>
            <a:r>
              <a:rPr lang="en-US" sz="4800" b="1" dirty="0">
                <a:latin typeface="Dubai" panose="020B0503030403030204" pitchFamily="34" charset="-78"/>
                <a:ea typeface="Calibri" panose="020F0502020204030204" pitchFamily="34" charset="0"/>
                <a:cs typeface="Dubai" panose="020B0503030403030204" pitchFamily="34" charset="-78"/>
              </a:rPr>
              <a:t>Mobile App</a:t>
            </a:r>
            <a:endParaRPr lang="en-JM" sz="4800" dirty="0">
              <a:latin typeface="Dubai" panose="020B0503030403030204" pitchFamily="34" charset="-78"/>
              <a:ea typeface="Calibri" panose="020F0502020204030204" pitchFamily="34" charset="0"/>
              <a:cs typeface="Dubai" panose="020B0503030403030204" pitchFamily="34" charset="-78"/>
            </a:endParaRPr>
          </a:p>
          <a:p>
            <a:pPr marL="3543300" lvl="3" indent="-800100" algn="just">
              <a:lnSpc>
                <a:spcPct val="115000"/>
              </a:lnSpc>
              <a:buFont typeface="+mj-lt"/>
              <a:buAutoNum type="romanLcPeriod"/>
            </a:pPr>
            <a:r>
              <a:rPr lang="en-US" sz="4800" b="1" dirty="0">
                <a:latin typeface="Dubai" panose="020B0503030403030204" pitchFamily="34" charset="-78"/>
                <a:ea typeface="Calibri" panose="020F0502020204030204" pitchFamily="34" charset="0"/>
                <a:cs typeface="Dubai" panose="020B0503030403030204" pitchFamily="34" charset="-78"/>
              </a:rPr>
              <a:t>Member Portal (JCF Website)</a:t>
            </a:r>
          </a:p>
          <a:p>
            <a:pPr marL="3543300" lvl="3" indent="-800100" algn="just">
              <a:lnSpc>
                <a:spcPct val="115000"/>
              </a:lnSpc>
              <a:buFont typeface="+mj-lt"/>
              <a:buAutoNum type="romanLcPeriod"/>
            </a:pPr>
            <a:r>
              <a:rPr lang="en-US" sz="4800" b="1" dirty="0">
                <a:latin typeface="Dubai" panose="020B0503030403030204" pitchFamily="34" charset="-78"/>
                <a:ea typeface="Calibri" panose="020F0502020204030204" pitchFamily="34" charset="0"/>
                <a:cs typeface="Dubai" panose="020B0503030403030204" pitchFamily="34" charset="-78"/>
              </a:rPr>
              <a:t>Call-In</a:t>
            </a:r>
            <a:endParaRPr lang="en-JM" sz="4800" dirty="0">
              <a:latin typeface="Dubai" panose="020B0503030403030204" pitchFamily="34" charset="-78"/>
              <a:ea typeface="Calibri" panose="020F0502020204030204" pitchFamily="34" charset="0"/>
              <a:cs typeface="Dubai" panose="020B0503030403030204" pitchFamily="34" charset="-78"/>
            </a:endParaRPr>
          </a:p>
          <a:p>
            <a:pPr marL="1828800" lvl="1" indent="-914400" algn="just">
              <a:lnSpc>
                <a:spcPct val="115000"/>
              </a:lnSpc>
              <a:buFont typeface="+mj-lt"/>
              <a:buAutoNum type="alphaLcPeriod"/>
            </a:pPr>
            <a:r>
              <a:rPr lang="en-JM" sz="4800" dirty="0">
                <a:latin typeface="Dubai" panose="020B0503030403030204" pitchFamily="34" charset="-78"/>
                <a:ea typeface="Calibri" panose="020F0502020204030204" pitchFamily="34" charset="0"/>
                <a:cs typeface="Dubai" panose="020B0503030403030204" pitchFamily="34" charset="-78"/>
              </a:rPr>
              <a:t>The WMS will automatically </a:t>
            </a:r>
            <a:r>
              <a:rPr lang="en-JM" sz="4800" b="1" i="1" dirty="0">
                <a:latin typeface="Dubai" panose="020B0503030403030204" pitchFamily="34" charset="-78"/>
                <a:ea typeface="Calibri" panose="020F0502020204030204" pitchFamily="34" charset="0"/>
                <a:cs typeface="Dubai" panose="020B0503030403030204" pitchFamily="34" charset="-78"/>
              </a:rPr>
              <a:t>Clock Out </a:t>
            </a:r>
            <a:r>
              <a:rPr lang="en-JM" sz="4800" dirty="0">
                <a:latin typeface="Dubai" panose="020B0503030403030204" pitchFamily="34" charset="-78"/>
                <a:ea typeface="Calibri" panose="020F0502020204030204" pitchFamily="34" charset="0"/>
                <a:cs typeface="Dubai" panose="020B0503030403030204" pitchFamily="34" charset="-78"/>
              </a:rPr>
              <a:t>members once the scheduled duty has ended.</a:t>
            </a:r>
          </a:p>
          <a:p>
            <a:pPr marL="857250" indent="-857250" algn="just">
              <a:lnSpc>
                <a:spcPct val="115000"/>
              </a:lnSpc>
              <a:buFont typeface="Wingdings" pitchFamily="2" charset="2"/>
              <a:buChar char="ü"/>
            </a:pPr>
            <a:endParaRPr lang="en-US" sz="4800"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137378972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owerpoint Fingerprint Template-1 copy.jpg" descr="Powerpoint Fingerprint Template-1 copy.jpg"/>
          <p:cNvPicPr>
            <a:picLocks noChangeAspect="1"/>
          </p:cNvPicPr>
          <p:nvPr/>
        </p:nvPicPr>
        <p:blipFill rotWithShape="1">
          <a:blip r:embed="rId2"/>
          <a:srcRect/>
          <a:stretch/>
        </p:blipFill>
        <p:spPr>
          <a:xfrm>
            <a:off x="20" y="10"/>
            <a:ext cx="24383980" cy="13715990"/>
          </a:xfrm>
          <a:prstGeom prst="rect">
            <a:avLst/>
          </a:prstGeom>
          <a:noFill/>
          <a:ln w="12700">
            <a:miter lim="400000"/>
          </a:ln>
        </p:spPr>
      </p:pic>
      <p:sp>
        <p:nvSpPr>
          <p:cNvPr id="8" name="Title 7">
            <a:extLst>
              <a:ext uri="{FF2B5EF4-FFF2-40B4-BE49-F238E27FC236}">
                <a16:creationId xmlns:a16="http://schemas.microsoft.com/office/drawing/2014/main" id="{A71ABE25-6F94-B4EA-FBD7-17CCAA2C1F8E}"/>
              </a:ext>
            </a:extLst>
          </p:cNvPr>
          <p:cNvSpPr>
            <a:spLocks noGrp="1"/>
          </p:cNvSpPr>
          <p:nvPr>
            <p:ph type="title"/>
          </p:nvPr>
        </p:nvSpPr>
        <p:spPr>
          <a:xfrm>
            <a:off x="744281" y="1"/>
            <a:ext cx="22902529" cy="1998920"/>
          </a:xfrm>
        </p:spPr>
        <p:txBody>
          <a:bodyPr anchor="ctr">
            <a:normAutofit fontScale="90000"/>
          </a:bodyPr>
          <a:lstStyle/>
          <a:p>
            <a:pPr algn="ctr"/>
            <a:br>
              <a:rPr lang="en-US" dirty="0">
                <a:latin typeface="Modern Love Caps" pitchFamily="82" charset="0"/>
                <a:cs typeface="Modern Love Caps" panose="020F0502020204030204" pitchFamily="34" charset="0"/>
              </a:rPr>
            </a:br>
            <a:r>
              <a:rPr lang="en-US" sz="10700" dirty="0">
                <a:solidFill>
                  <a:srgbClr val="002060"/>
                </a:solidFill>
                <a:latin typeface="Copperplate" panose="02000504000000020004" pitchFamily="2" charset="77"/>
                <a:cs typeface="Dubai" panose="020B0503030403030204" pitchFamily="34" charset="-78"/>
              </a:rPr>
              <a:t>Standard operating procedures</a:t>
            </a:r>
          </a:p>
        </p:txBody>
      </p:sp>
      <p:sp>
        <p:nvSpPr>
          <p:cNvPr id="9" name="Text Placeholder 8">
            <a:extLst>
              <a:ext uri="{FF2B5EF4-FFF2-40B4-BE49-F238E27FC236}">
                <a16:creationId xmlns:a16="http://schemas.microsoft.com/office/drawing/2014/main" id="{A377B38C-AEDF-5418-7BF9-09016C61AE33}"/>
              </a:ext>
            </a:extLst>
          </p:cNvPr>
          <p:cNvSpPr>
            <a:spLocks noGrp="1"/>
          </p:cNvSpPr>
          <p:nvPr>
            <p:ph type="body" idx="1"/>
          </p:nvPr>
        </p:nvSpPr>
        <p:spPr>
          <a:xfrm>
            <a:off x="744280" y="2360428"/>
            <a:ext cx="22902530" cy="9122735"/>
          </a:xfrm>
        </p:spPr>
        <p:txBody>
          <a:bodyPr>
            <a:noAutofit/>
          </a:bodyPr>
          <a:lstStyle/>
          <a:p>
            <a:pPr>
              <a:lnSpc>
                <a:spcPct val="115000"/>
              </a:lnSpc>
            </a:pPr>
            <a:r>
              <a:rPr lang="en-US" sz="4800" b="1" dirty="0">
                <a:latin typeface="Dubai" panose="020B0503030403030204" pitchFamily="34" charset="-78"/>
                <a:ea typeface="Calibri" panose="020F0502020204030204" pitchFamily="34" charset="0"/>
                <a:cs typeface="Dubai" panose="020B0503030403030204" pitchFamily="34" charset="-78"/>
              </a:rPr>
              <a:t>Recording of Time for Scheduled Duty (cont’d)</a:t>
            </a:r>
          </a:p>
          <a:p>
            <a:pPr algn="just">
              <a:lnSpc>
                <a:spcPct val="115000"/>
              </a:lnSpc>
            </a:pPr>
            <a:r>
              <a:rPr lang="en-US" sz="4800" dirty="0">
                <a:latin typeface="Dubai" panose="020B0503030403030204" pitchFamily="34" charset="-78"/>
                <a:ea typeface="Calibri" panose="020F0502020204030204" pitchFamily="34" charset="0"/>
                <a:cs typeface="Dubai" panose="020B0503030403030204" pitchFamily="34" charset="-78"/>
              </a:rPr>
              <a:t>Note:</a:t>
            </a:r>
          </a:p>
          <a:p>
            <a:pPr marL="857250" indent="-857250" algn="just">
              <a:lnSpc>
                <a:spcPct val="115000"/>
              </a:lnSpc>
              <a:buFont typeface="Wingdings" pitchFamily="2" charset="2"/>
              <a:buChar char="Ø"/>
            </a:pPr>
            <a:r>
              <a:rPr lang="en-US" sz="4800" i="1" dirty="0">
                <a:latin typeface="Dubai" panose="020B0503030403030204" pitchFamily="34" charset="-78"/>
                <a:ea typeface="Calibri" panose="020F0502020204030204" pitchFamily="34" charset="0"/>
                <a:cs typeface="Dubai" panose="020B0503030403030204" pitchFamily="34" charset="-78"/>
              </a:rPr>
              <a:t>The method of </a:t>
            </a:r>
            <a:r>
              <a:rPr lang="en-US" sz="4800" b="1" i="1" dirty="0">
                <a:latin typeface="Dubai" panose="020B0503030403030204" pitchFamily="34" charset="-78"/>
                <a:ea typeface="Calibri" panose="020F0502020204030204" pitchFamily="34" charset="0"/>
                <a:cs typeface="Dubai" panose="020B0503030403030204" pitchFamily="34" charset="-78"/>
              </a:rPr>
              <a:t>Clock In </a:t>
            </a:r>
            <a:r>
              <a:rPr lang="en-US" sz="4800" i="1" dirty="0">
                <a:latin typeface="Dubai" panose="020B0503030403030204" pitchFamily="34" charset="-78"/>
                <a:ea typeface="Calibri" panose="020F0502020204030204" pitchFamily="34" charset="0"/>
                <a:cs typeface="Dubai" panose="020B0503030403030204" pitchFamily="34" charset="-78"/>
              </a:rPr>
              <a:t>will be defined by the type of duty.</a:t>
            </a:r>
          </a:p>
          <a:p>
            <a:pPr marL="857250" indent="-857250" algn="just">
              <a:lnSpc>
                <a:spcPct val="115000"/>
              </a:lnSpc>
              <a:buFont typeface="Wingdings" pitchFamily="2" charset="2"/>
              <a:buChar char="Ø"/>
            </a:pPr>
            <a:r>
              <a:rPr lang="en-US" sz="4800" i="1" dirty="0">
                <a:latin typeface="Dubai" panose="020B0503030403030204" pitchFamily="34" charset="-78"/>
                <a:ea typeface="Calibri" panose="020F0502020204030204" pitchFamily="34" charset="0"/>
                <a:cs typeface="Dubai" panose="020B0503030403030204" pitchFamily="34" charset="-78"/>
              </a:rPr>
              <a:t>If none of the approved </a:t>
            </a:r>
            <a:r>
              <a:rPr lang="en-US" sz="4800" b="1" i="1" dirty="0">
                <a:latin typeface="Dubai" panose="020B0503030403030204" pitchFamily="34" charset="-78"/>
                <a:ea typeface="Calibri" panose="020F0502020204030204" pitchFamily="34" charset="0"/>
                <a:cs typeface="Dubai" panose="020B0503030403030204" pitchFamily="34" charset="-78"/>
              </a:rPr>
              <a:t>Clock In </a:t>
            </a:r>
            <a:r>
              <a:rPr lang="en-US" sz="4800" i="1" dirty="0">
                <a:latin typeface="Dubai" panose="020B0503030403030204" pitchFamily="34" charset="-78"/>
                <a:ea typeface="Calibri" panose="020F0502020204030204" pitchFamily="34" charset="0"/>
                <a:cs typeface="Dubai" panose="020B0503030403030204" pitchFamily="34" charset="-78"/>
              </a:rPr>
              <a:t>methods are available, the Sub-Officer on duty shall extract commencement times from the Station Diary for submission to the Duty Sub-Officer at the Divisional HQ within 24 hours. </a:t>
            </a:r>
          </a:p>
          <a:p>
            <a:pPr marL="857250" indent="-857250" algn="just">
              <a:lnSpc>
                <a:spcPct val="115000"/>
              </a:lnSpc>
              <a:buFont typeface="Wingdings" pitchFamily="2" charset="2"/>
              <a:buChar char="Ø"/>
            </a:pPr>
            <a:r>
              <a:rPr lang="en-JM" sz="4800" i="1" dirty="0">
                <a:latin typeface="Dubai" panose="020B0503030403030204" pitchFamily="34" charset="-78"/>
                <a:ea typeface="Calibri" panose="020F0502020204030204" pitchFamily="34" charset="0"/>
                <a:cs typeface="Dubai" panose="020B0503030403030204" pitchFamily="34" charset="-78"/>
              </a:rPr>
              <a:t>If a member is authorized to end his/her duty before the shift has ended, the member shall </a:t>
            </a:r>
            <a:r>
              <a:rPr lang="en-JM" sz="4800" b="1" i="1" dirty="0">
                <a:latin typeface="Dubai" panose="020B0503030403030204" pitchFamily="34" charset="-78"/>
                <a:ea typeface="Calibri" panose="020F0502020204030204" pitchFamily="34" charset="0"/>
                <a:cs typeface="Dubai" panose="020B0503030403030204" pitchFamily="34" charset="-78"/>
              </a:rPr>
              <a:t>Clock Out </a:t>
            </a:r>
            <a:r>
              <a:rPr lang="en-JM" sz="4800" i="1" dirty="0">
                <a:latin typeface="Dubai" panose="020B0503030403030204" pitchFamily="34" charset="-78"/>
                <a:ea typeface="Calibri" panose="020F0502020204030204" pitchFamily="34" charset="0"/>
                <a:cs typeface="Dubai" panose="020B0503030403030204" pitchFamily="34" charset="-78"/>
              </a:rPr>
              <a:t>and justification noted on the WMS by the Station/Unit Commander.</a:t>
            </a:r>
            <a:endParaRPr lang="en-US" sz="4800" i="1" dirty="0">
              <a:latin typeface="Dubai" panose="020B0503030403030204" pitchFamily="34" charset="-78"/>
              <a:ea typeface="Calibri" panose="020F0502020204030204" pitchFamily="34" charset="0"/>
              <a:cs typeface="Dubai" panose="020B0503030403030204" pitchFamily="34" charset="-78"/>
            </a:endParaRPr>
          </a:p>
          <a:p>
            <a:pPr marL="857250" indent="-857250" algn="just">
              <a:lnSpc>
                <a:spcPct val="115000"/>
              </a:lnSpc>
              <a:buFont typeface="Wingdings" pitchFamily="2" charset="2"/>
              <a:buChar char="Ø"/>
            </a:pPr>
            <a:endParaRPr lang="en-US" sz="4800" i="1" dirty="0">
              <a:latin typeface="Dubai" panose="020B0503030403030204" pitchFamily="34" charset="-78"/>
              <a:ea typeface="Calibri" panose="020F0502020204030204" pitchFamily="34" charset="0"/>
              <a:cs typeface="Dubai" panose="020B0503030403030204" pitchFamily="34" charset="-78"/>
            </a:endParaRPr>
          </a:p>
          <a:p>
            <a:pPr marL="857250" indent="-857250" algn="just">
              <a:lnSpc>
                <a:spcPct val="115000"/>
              </a:lnSpc>
              <a:buFont typeface="Wingdings" pitchFamily="2" charset="2"/>
              <a:buChar char="Ø"/>
            </a:pPr>
            <a:endParaRPr lang="en-JM" sz="4800" dirty="0">
              <a:latin typeface="Dubai" panose="020B0503030403030204" pitchFamily="34" charset="-78"/>
              <a:ea typeface="Calibri" panose="020F0502020204030204" pitchFamily="34" charset="0"/>
              <a:cs typeface="Dubai" panose="020B0503030403030204" pitchFamily="34" charset="-78"/>
            </a:endParaRPr>
          </a:p>
          <a:p>
            <a:pPr marL="857250" indent="-857250" algn="just">
              <a:lnSpc>
                <a:spcPct val="115000"/>
              </a:lnSpc>
              <a:buFont typeface="Wingdings" pitchFamily="2" charset="2"/>
              <a:buChar char="ü"/>
            </a:pPr>
            <a:endParaRPr lang="en-US" sz="4800"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95086685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lide Title"/>
          <p:cNvSpPr txBox="1">
            <a:spLocks noGrp="1"/>
          </p:cNvSpPr>
          <p:nvPr>
            <p:ph type="title"/>
          </p:nvPr>
        </p:nvSpPr>
        <p:spPr>
          <a:prstGeom prst="rect">
            <a:avLst/>
          </a:prstGeom>
        </p:spPr>
        <p:txBody>
          <a:bodyPr/>
          <a:lstStyle/>
          <a:p>
            <a:endParaRPr/>
          </a:p>
        </p:txBody>
      </p:sp>
      <p:sp>
        <p:nvSpPr>
          <p:cNvPr id="154" name="Slide Subtitle"/>
          <p:cNvSpPr txBox="1">
            <a:spLocks noGrp="1"/>
          </p:cNvSpPr>
          <p:nvPr>
            <p:ph type="body" idx="21"/>
          </p:nvPr>
        </p:nvSpPr>
        <p:spPr>
          <a:prstGeom prst="rect">
            <a:avLst/>
          </a:prstGeom>
        </p:spPr>
        <p:txBody>
          <a:bodyPr/>
          <a:lstStyle/>
          <a:p>
            <a:endParaRPr/>
          </a:p>
        </p:txBody>
      </p:sp>
      <p:sp>
        <p:nvSpPr>
          <p:cNvPr id="155" name="Slide bullet text"/>
          <p:cNvSpPr txBox="1">
            <a:spLocks noGrp="1"/>
          </p:cNvSpPr>
          <p:nvPr>
            <p:ph type="body" idx="1"/>
          </p:nvPr>
        </p:nvSpPr>
        <p:spPr>
          <a:prstGeom prst="rect">
            <a:avLst/>
          </a:prstGeom>
        </p:spPr>
        <p:txBody>
          <a:bodyPr/>
          <a:lstStyle/>
          <a:p>
            <a:endParaRPr/>
          </a:p>
        </p:txBody>
      </p:sp>
      <p:pic>
        <p:nvPicPr>
          <p:cNvPr id="156" name="Powerpoint Fingerprint Template-1 copy.jpg" descr="Powerpoint Fingerprint Template-1 copy.jpg"/>
          <p:cNvPicPr>
            <a:picLocks noChangeAspect="1"/>
          </p:cNvPicPr>
          <p:nvPr/>
        </p:nvPicPr>
        <p:blipFill>
          <a:blip r:embed="rId2"/>
          <a:stretch>
            <a:fillRect/>
          </a:stretch>
        </p:blipFill>
        <p:spPr>
          <a:xfrm>
            <a:off x="1313" y="0"/>
            <a:ext cx="24381374" cy="13716000"/>
          </a:xfrm>
          <a:prstGeom prst="rect">
            <a:avLst/>
          </a:prstGeom>
          <a:ln w="12700">
            <a:miter lim="400000"/>
          </a:ln>
        </p:spPr>
      </p:pic>
      <p:pic>
        <p:nvPicPr>
          <p:cNvPr id="3" name="Picture 2">
            <a:extLst>
              <a:ext uri="{FF2B5EF4-FFF2-40B4-BE49-F238E27FC236}">
                <a16:creationId xmlns:a16="http://schemas.microsoft.com/office/drawing/2014/main" id="{FDA63122-0C42-981D-E7C7-DB68EC992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7494" y="-183797"/>
            <a:ext cx="11529011" cy="11637775"/>
          </a:xfrm>
          <a:prstGeom prst="rect">
            <a:avLst/>
          </a:prstGeom>
        </p:spPr>
      </p:pic>
    </p:spTree>
    <p:extLst>
      <p:ext uri="{BB962C8B-B14F-4D97-AF65-F5344CB8AC3E}">
        <p14:creationId xmlns:p14="http://schemas.microsoft.com/office/powerpoint/2010/main" val="101298153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lide Title"/>
          <p:cNvSpPr txBox="1">
            <a:spLocks noGrp="1"/>
          </p:cNvSpPr>
          <p:nvPr>
            <p:ph type="title"/>
          </p:nvPr>
        </p:nvSpPr>
        <p:spPr>
          <a:prstGeom prst="rect">
            <a:avLst/>
          </a:prstGeom>
        </p:spPr>
        <p:txBody>
          <a:bodyPr/>
          <a:lstStyle/>
          <a:p>
            <a:endParaRPr/>
          </a:p>
        </p:txBody>
      </p:sp>
      <p:sp>
        <p:nvSpPr>
          <p:cNvPr id="154" name="Slide Subtitle"/>
          <p:cNvSpPr txBox="1">
            <a:spLocks noGrp="1"/>
          </p:cNvSpPr>
          <p:nvPr>
            <p:ph type="body" idx="21"/>
          </p:nvPr>
        </p:nvSpPr>
        <p:spPr>
          <a:prstGeom prst="rect">
            <a:avLst/>
          </a:prstGeom>
        </p:spPr>
        <p:txBody>
          <a:bodyPr/>
          <a:lstStyle/>
          <a:p>
            <a:endParaRPr/>
          </a:p>
        </p:txBody>
      </p:sp>
      <p:sp>
        <p:nvSpPr>
          <p:cNvPr id="155" name="Slide bullet text"/>
          <p:cNvSpPr txBox="1">
            <a:spLocks noGrp="1"/>
          </p:cNvSpPr>
          <p:nvPr>
            <p:ph type="body" idx="1"/>
          </p:nvPr>
        </p:nvSpPr>
        <p:spPr>
          <a:prstGeom prst="rect">
            <a:avLst/>
          </a:prstGeom>
        </p:spPr>
        <p:txBody>
          <a:bodyPr/>
          <a:lstStyle/>
          <a:p>
            <a:endParaRPr/>
          </a:p>
        </p:txBody>
      </p:sp>
      <p:pic>
        <p:nvPicPr>
          <p:cNvPr id="156" name="Powerpoint Fingerprint Template-1 copy.jpg" descr="Powerpoint Fingerprint Template-1 copy.jpg"/>
          <p:cNvPicPr>
            <a:picLocks noChangeAspect="1"/>
          </p:cNvPicPr>
          <p:nvPr/>
        </p:nvPicPr>
        <p:blipFill>
          <a:blip r:embed="rId2"/>
          <a:stretch>
            <a:fillRect/>
          </a:stretch>
        </p:blipFill>
        <p:spPr>
          <a:xfrm>
            <a:off x="1313" y="0"/>
            <a:ext cx="24381374" cy="13716000"/>
          </a:xfrm>
          <a:prstGeom prst="rect">
            <a:avLst/>
          </a:prstGeom>
          <a:ln w="12700">
            <a:miter lim="400000"/>
          </a:ln>
        </p:spPr>
      </p:pic>
      <p:pic>
        <p:nvPicPr>
          <p:cNvPr id="4" name="Picture 3">
            <a:extLst>
              <a:ext uri="{FF2B5EF4-FFF2-40B4-BE49-F238E27FC236}">
                <a16:creationId xmlns:a16="http://schemas.microsoft.com/office/drawing/2014/main" id="{2FF4E8E0-1F41-0A50-227D-97A20828AC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504" y="0"/>
            <a:ext cx="15715996" cy="11050310"/>
          </a:xfrm>
          <a:prstGeom prst="rect">
            <a:avLst/>
          </a:prstGeom>
        </p:spPr>
      </p:pic>
    </p:spTree>
    <p:extLst>
      <p:ext uri="{BB962C8B-B14F-4D97-AF65-F5344CB8AC3E}">
        <p14:creationId xmlns:p14="http://schemas.microsoft.com/office/powerpoint/2010/main" val="224222005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owerpoint Fingerprint Template-1 copy.jpg" descr="Powerpoint Fingerprint Template-1 copy.jpg"/>
          <p:cNvPicPr>
            <a:picLocks noChangeAspect="1"/>
          </p:cNvPicPr>
          <p:nvPr/>
        </p:nvPicPr>
        <p:blipFill rotWithShape="1">
          <a:blip r:embed="rId2"/>
          <a:srcRect/>
          <a:stretch/>
        </p:blipFill>
        <p:spPr>
          <a:xfrm>
            <a:off x="20" y="10"/>
            <a:ext cx="24383980" cy="13715990"/>
          </a:xfrm>
          <a:prstGeom prst="rect">
            <a:avLst/>
          </a:prstGeom>
          <a:noFill/>
          <a:ln w="12700">
            <a:miter lim="400000"/>
          </a:ln>
        </p:spPr>
      </p:pic>
      <p:sp>
        <p:nvSpPr>
          <p:cNvPr id="8" name="Title 7">
            <a:extLst>
              <a:ext uri="{FF2B5EF4-FFF2-40B4-BE49-F238E27FC236}">
                <a16:creationId xmlns:a16="http://schemas.microsoft.com/office/drawing/2014/main" id="{A71ABE25-6F94-B4EA-FBD7-17CCAA2C1F8E}"/>
              </a:ext>
            </a:extLst>
          </p:cNvPr>
          <p:cNvSpPr>
            <a:spLocks noGrp="1"/>
          </p:cNvSpPr>
          <p:nvPr>
            <p:ph type="title"/>
          </p:nvPr>
        </p:nvSpPr>
        <p:spPr>
          <a:xfrm>
            <a:off x="744281" y="1"/>
            <a:ext cx="22902529" cy="1998920"/>
          </a:xfrm>
        </p:spPr>
        <p:txBody>
          <a:bodyPr anchor="ctr">
            <a:normAutofit fontScale="90000"/>
          </a:bodyPr>
          <a:lstStyle/>
          <a:p>
            <a:pPr algn="ctr"/>
            <a:br>
              <a:rPr lang="en-US" dirty="0">
                <a:latin typeface="Modern Love Caps" pitchFamily="82" charset="0"/>
                <a:cs typeface="Modern Love Caps" panose="020F0502020204030204" pitchFamily="34" charset="0"/>
              </a:rPr>
            </a:br>
            <a:r>
              <a:rPr lang="en-US" sz="10700" dirty="0">
                <a:solidFill>
                  <a:srgbClr val="002060"/>
                </a:solidFill>
                <a:latin typeface="Copperplate" panose="02000504000000020004" pitchFamily="2" charset="77"/>
                <a:cs typeface="Dubai" panose="020B0503030403030204" pitchFamily="34" charset="-78"/>
              </a:rPr>
              <a:t>Standard operating procedures</a:t>
            </a:r>
          </a:p>
        </p:txBody>
      </p:sp>
      <p:sp>
        <p:nvSpPr>
          <p:cNvPr id="9" name="Text Placeholder 8">
            <a:extLst>
              <a:ext uri="{FF2B5EF4-FFF2-40B4-BE49-F238E27FC236}">
                <a16:creationId xmlns:a16="http://schemas.microsoft.com/office/drawing/2014/main" id="{A377B38C-AEDF-5418-7BF9-09016C61AE33}"/>
              </a:ext>
            </a:extLst>
          </p:cNvPr>
          <p:cNvSpPr>
            <a:spLocks noGrp="1"/>
          </p:cNvSpPr>
          <p:nvPr>
            <p:ph type="body" idx="1"/>
          </p:nvPr>
        </p:nvSpPr>
        <p:spPr>
          <a:xfrm>
            <a:off x="744280" y="2360428"/>
            <a:ext cx="22902530" cy="9122735"/>
          </a:xfrm>
        </p:spPr>
        <p:txBody>
          <a:bodyPr>
            <a:noAutofit/>
          </a:bodyPr>
          <a:lstStyle/>
          <a:p>
            <a:pPr marL="857250" indent="-857250" algn="just">
              <a:lnSpc>
                <a:spcPct val="115000"/>
              </a:lnSpc>
              <a:buFont typeface="Wingdings" pitchFamily="2" charset="2"/>
              <a:buChar char="ü"/>
            </a:pPr>
            <a:endParaRPr lang="en-US" sz="4800" b="1" dirty="0">
              <a:latin typeface="Dubai" panose="020B0503030403030204" pitchFamily="34" charset="-78"/>
              <a:ea typeface="Calibri" panose="020F0502020204030204" pitchFamily="34" charset="0"/>
              <a:cs typeface="Dubai" panose="020B0503030403030204" pitchFamily="34" charset="-78"/>
            </a:endParaRPr>
          </a:p>
          <a:p>
            <a:pPr marL="914400" indent="-914400">
              <a:lnSpc>
                <a:spcPct val="115000"/>
              </a:lnSpc>
              <a:buFont typeface="+mj-lt"/>
              <a:buAutoNum type="arabicPeriod" startAt="3"/>
            </a:pPr>
            <a:r>
              <a:rPr lang="en-US" sz="4800" b="1" dirty="0">
                <a:latin typeface="Dubai" panose="020B0503030403030204" pitchFamily="34" charset="-78"/>
                <a:ea typeface="Calibri" panose="020F0502020204030204" pitchFamily="34" charset="0"/>
                <a:cs typeface="Dubai" panose="020B0503030403030204" pitchFamily="34" charset="-78"/>
              </a:rPr>
              <a:t>Accounting for Unscheduled Overtime</a:t>
            </a:r>
          </a:p>
          <a:p>
            <a:pPr marL="914400" indent="-914400">
              <a:lnSpc>
                <a:spcPct val="115000"/>
              </a:lnSpc>
              <a:buFont typeface="+mj-lt"/>
              <a:buAutoNum type="alphaLcPeriod"/>
            </a:pPr>
            <a:r>
              <a:rPr lang="en-US" sz="4800" dirty="0">
                <a:latin typeface="Dubai" panose="020B0503030403030204" pitchFamily="34" charset="-78"/>
                <a:ea typeface="Calibri" panose="020F0502020204030204" pitchFamily="34" charset="0"/>
                <a:cs typeface="Dubai" panose="020B0503030403030204" pitchFamily="34" charset="-78"/>
              </a:rPr>
              <a:t>Members may be required to take appropriate law enforcement action outside of the Duty Roster due to exigency. Consequently, there are two (2) types of Unscheduled Overtime payable:</a:t>
            </a:r>
          </a:p>
          <a:p>
            <a:pPr marL="1028700" indent="-1028700">
              <a:lnSpc>
                <a:spcPct val="115000"/>
              </a:lnSpc>
              <a:buFont typeface="+mj-lt"/>
              <a:buAutoNum type="romanLcPeriod"/>
            </a:pPr>
            <a:r>
              <a:rPr lang="en-US" sz="4800" b="1" dirty="0">
                <a:latin typeface="Dubai" panose="020B0503030403030204" pitchFamily="34" charset="-78"/>
                <a:ea typeface="Calibri" panose="020F0502020204030204" pitchFamily="34" charset="0"/>
                <a:cs typeface="Dubai" panose="020B0503030403030204" pitchFamily="34" charset="-78"/>
              </a:rPr>
              <a:t>Shift Related Overtime </a:t>
            </a:r>
          </a:p>
          <a:p>
            <a:pPr marL="1028700" indent="-1028700">
              <a:lnSpc>
                <a:spcPct val="115000"/>
              </a:lnSpc>
              <a:buFont typeface="+mj-lt"/>
              <a:buAutoNum type="romanLcPeriod"/>
            </a:pPr>
            <a:r>
              <a:rPr lang="en-US" sz="4800" b="1" dirty="0">
                <a:latin typeface="Dubai" panose="020B0503030403030204" pitchFamily="34" charset="-78"/>
                <a:ea typeface="Calibri" panose="020F0502020204030204" pitchFamily="34" charset="0"/>
                <a:cs typeface="Dubai" panose="020B0503030403030204" pitchFamily="34" charset="-78"/>
              </a:rPr>
              <a:t>Non-Shift Related Overtime </a:t>
            </a:r>
          </a:p>
          <a:p>
            <a:pPr lvl="3">
              <a:lnSpc>
                <a:spcPct val="115000"/>
              </a:lnSpc>
            </a:pPr>
            <a:endParaRPr lang="en-US" sz="4800" b="1" dirty="0">
              <a:latin typeface="Dubai" panose="020B0503030403030204" pitchFamily="34" charset="-78"/>
              <a:ea typeface="Calibri" panose="020F0502020204030204" pitchFamily="34" charset="0"/>
              <a:cs typeface="Dubai" panose="020B0503030403030204" pitchFamily="34" charset="-78"/>
            </a:endParaRPr>
          </a:p>
          <a:p>
            <a:pPr marL="857250" indent="-857250" algn="just">
              <a:lnSpc>
                <a:spcPct val="115000"/>
              </a:lnSpc>
              <a:buFont typeface="Wingdings" pitchFamily="2" charset="2"/>
              <a:buChar char="ü"/>
            </a:pPr>
            <a:endParaRPr lang="en-US" sz="4800"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287422645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owerpoint Fingerprint Template-1 copy.jpg" descr="Powerpoint Fingerprint Template-1 copy.jpg"/>
          <p:cNvPicPr>
            <a:picLocks noChangeAspect="1"/>
          </p:cNvPicPr>
          <p:nvPr/>
        </p:nvPicPr>
        <p:blipFill rotWithShape="1">
          <a:blip r:embed="rId2"/>
          <a:srcRect/>
          <a:stretch/>
        </p:blipFill>
        <p:spPr>
          <a:xfrm>
            <a:off x="20" y="10"/>
            <a:ext cx="24383980" cy="13715990"/>
          </a:xfrm>
          <a:prstGeom prst="rect">
            <a:avLst/>
          </a:prstGeom>
          <a:noFill/>
          <a:ln w="12700">
            <a:miter lim="400000"/>
          </a:ln>
        </p:spPr>
      </p:pic>
      <p:sp>
        <p:nvSpPr>
          <p:cNvPr id="8" name="Title 7">
            <a:extLst>
              <a:ext uri="{FF2B5EF4-FFF2-40B4-BE49-F238E27FC236}">
                <a16:creationId xmlns:a16="http://schemas.microsoft.com/office/drawing/2014/main" id="{A71ABE25-6F94-B4EA-FBD7-17CCAA2C1F8E}"/>
              </a:ext>
            </a:extLst>
          </p:cNvPr>
          <p:cNvSpPr>
            <a:spLocks noGrp="1"/>
          </p:cNvSpPr>
          <p:nvPr>
            <p:ph type="title"/>
          </p:nvPr>
        </p:nvSpPr>
        <p:spPr>
          <a:xfrm>
            <a:off x="744281" y="1"/>
            <a:ext cx="23463732" cy="1998920"/>
          </a:xfrm>
        </p:spPr>
        <p:txBody>
          <a:bodyPr anchor="ctr">
            <a:normAutofit fontScale="90000"/>
          </a:bodyPr>
          <a:lstStyle/>
          <a:p>
            <a:pPr algn="ctr"/>
            <a:br>
              <a:rPr lang="en-US" dirty="0">
                <a:latin typeface="Modern Love Caps" pitchFamily="82" charset="0"/>
                <a:cs typeface="Modern Love Caps" panose="020F0502020204030204" pitchFamily="34" charset="0"/>
              </a:rPr>
            </a:br>
            <a:r>
              <a:rPr lang="en-US" sz="10700" dirty="0">
                <a:solidFill>
                  <a:srgbClr val="002060"/>
                </a:solidFill>
                <a:latin typeface="Copperplate" panose="02000504000000020004" pitchFamily="2" charset="77"/>
                <a:cs typeface="Dubai" panose="020B0503030403030204" pitchFamily="34" charset="-78"/>
              </a:rPr>
              <a:t>Guiding Principles</a:t>
            </a:r>
          </a:p>
        </p:txBody>
      </p:sp>
      <p:sp>
        <p:nvSpPr>
          <p:cNvPr id="9" name="Text Placeholder 8">
            <a:extLst>
              <a:ext uri="{FF2B5EF4-FFF2-40B4-BE49-F238E27FC236}">
                <a16:creationId xmlns:a16="http://schemas.microsoft.com/office/drawing/2014/main" id="{A377B38C-AEDF-5418-7BF9-09016C61AE33}"/>
              </a:ext>
            </a:extLst>
          </p:cNvPr>
          <p:cNvSpPr>
            <a:spLocks noGrp="1"/>
          </p:cNvSpPr>
          <p:nvPr>
            <p:ph type="body" idx="1"/>
          </p:nvPr>
        </p:nvSpPr>
        <p:spPr>
          <a:xfrm>
            <a:off x="744280" y="2360428"/>
            <a:ext cx="22902530" cy="9122735"/>
          </a:xfrm>
        </p:spPr>
        <p:txBody>
          <a:bodyPr>
            <a:noAutofit/>
          </a:bodyPr>
          <a:lstStyle/>
          <a:p>
            <a:pPr marL="857250" indent="-857250" algn="just">
              <a:lnSpc>
                <a:spcPct val="115000"/>
              </a:lnSpc>
              <a:buFont typeface="Wingdings" pitchFamily="2" charset="2"/>
              <a:buChar char="ü"/>
            </a:pPr>
            <a:endParaRPr lang="en-US" sz="4800" b="1" dirty="0">
              <a:latin typeface="Dubai" panose="020B0503030403030204" pitchFamily="34" charset="-78"/>
              <a:ea typeface="Calibri" panose="020F0502020204030204" pitchFamily="34" charset="0"/>
              <a:cs typeface="Dubai" panose="020B0503030403030204" pitchFamily="34" charset="-78"/>
            </a:endParaRPr>
          </a:p>
          <a:p>
            <a:pPr marL="685800" indent="-685800" algn="just">
              <a:buFont typeface="Arial" panose="020B0604020202020204" pitchFamily="34" charset="0"/>
              <a:buChar char="•"/>
            </a:pPr>
            <a:r>
              <a:rPr lang="en-JM" sz="4800" b="0" i="0" u="none" strike="noStrike" dirty="0">
                <a:solidFill>
                  <a:srgbClr val="000000"/>
                </a:solidFill>
                <a:effectLst/>
                <a:latin typeface="Dubai" panose="020B0503030403030204" pitchFamily="34" charset="-78"/>
                <a:cs typeface="Dubai" panose="020B0503030403030204" pitchFamily="34" charset="-78"/>
              </a:rPr>
              <a:t>The implementation of a Workforce Management Solution (WMS) within the Jamaica Constabulary Force (JCF) is to ensure that members are compensated for hours worked in excess of forty (40) hours weekly.</a:t>
            </a:r>
          </a:p>
          <a:p>
            <a:pPr marL="685800" indent="-685800" algn="just">
              <a:buFont typeface="Arial" panose="020B0604020202020204" pitchFamily="34" charset="0"/>
              <a:buChar char="•"/>
            </a:pPr>
            <a:r>
              <a:rPr lang="en-JM" sz="4800" dirty="0">
                <a:latin typeface="Dubai" panose="020B0503030403030204" pitchFamily="34" charset="-78"/>
                <a:cs typeface="Dubai" panose="020B0503030403030204" pitchFamily="34" charset="-78"/>
              </a:rPr>
              <a:t>W</a:t>
            </a:r>
            <a:r>
              <a:rPr lang="en-JM" sz="4800" b="0" i="0" u="none" strike="noStrike" dirty="0">
                <a:solidFill>
                  <a:srgbClr val="000000"/>
                </a:solidFill>
                <a:effectLst/>
                <a:latin typeface="Dubai" panose="020B0503030403030204" pitchFamily="34" charset="-78"/>
                <a:cs typeface="Dubai" panose="020B0503030403030204" pitchFamily="34" charset="-78"/>
              </a:rPr>
              <a:t>here exigency of service requires, members will be required to work beyond their forty (40) hours</a:t>
            </a:r>
            <a:r>
              <a:rPr lang="en-JM" sz="4800" dirty="0">
                <a:latin typeface="Dubai" panose="020B0503030403030204" pitchFamily="34" charset="-78"/>
                <a:cs typeface="Dubai" panose="020B0503030403030204" pitchFamily="34" charset="-78"/>
              </a:rPr>
              <a:t> weekly </a:t>
            </a:r>
            <a:r>
              <a:rPr lang="en-JM" sz="4800" b="0" i="0" u="none" strike="noStrike" dirty="0">
                <a:solidFill>
                  <a:srgbClr val="000000"/>
                </a:solidFill>
                <a:effectLst/>
                <a:latin typeface="Dubai" panose="020B0503030403030204" pitchFamily="34" charset="-78"/>
                <a:cs typeface="Dubai" panose="020B0503030403030204" pitchFamily="34" charset="-78"/>
              </a:rPr>
              <a:t>to continue policing activities. </a:t>
            </a:r>
          </a:p>
          <a:p>
            <a:pPr marL="857250" indent="-857250" algn="just">
              <a:lnSpc>
                <a:spcPct val="115000"/>
              </a:lnSpc>
              <a:buFont typeface="Wingdings" pitchFamily="2" charset="2"/>
              <a:buChar char="ü"/>
            </a:pPr>
            <a:endParaRPr lang="en-US" sz="4800"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379940050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owerpoint Fingerprint Template-1 copy.jpg" descr="Powerpoint Fingerprint Template-1 copy.jpg"/>
          <p:cNvPicPr>
            <a:picLocks noChangeAspect="1"/>
          </p:cNvPicPr>
          <p:nvPr/>
        </p:nvPicPr>
        <p:blipFill rotWithShape="1">
          <a:blip r:embed="rId2"/>
          <a:srcRect/>
          <a:stretch/>
        </p:blipFill>
        <p:spPr>
          <a:xfrm>
            <a:off x="20" y="10"/>
            <a:ext cx="24383980" cy="13715990"/>
          </a:xfrm>
          <a:prstGeom prst="rect">
            <a:avLst/>
          </a:prstGeom>
          <a:noFill/>
          <a:ln w="12700">
            <a:miter lim="400000"/>
          </a:ln>
        </p:spPr>
      </p:pic>
      <p:sp>
        <p:nvSpPr>
          <p:cNvPr id="8" name="Title 7">
            <a:extLst>
              <a:ext uri="{FF2B5EF4-FFF2-40B4-BE49-F238E27FC236}">
                <a16:creationId xmlns:a16="http://schemas.microsoft.com/office/drawing/2014/main" id="{A71ABE25-6F94-B4EA-FBD7-17CCAA2C1F8E}"/>
              </a:ext>
            </a:extLst>
          </p:cNvPr>
          <p:cNvSpPr>
            <a:spLocks noGrp="1"/>
          </p:cNvSpPr>
          <p:nvPr>
            <p:ph type="title"/>
          </p:nvPr>
        </p:nvSpPr>
        <p:spPr>
          <a:xfrm>
            <a:off x="744281" y="1"/>
            <a:ext cx="22902529" cy="1998920"/>
          </a:xfrm>
        </p:spPr>
        <p:txBody>
          <a:bodyPr anchor="ctr">
            <a:normAutofit fontScale="90000"/>
          </a:bodyPr>
          <a:lstStyle/>
          <a:p>
            <a:pPr algn="ctr"/>
            <a:br>
              <a:rPr lang="en-US" dirty="0">
                <a:latin typeface="Modern Love Caps" pitchFamily="82" charset="0"/>
                <a:cs typeface="Modern Love Caps" panose="020F0502020204030204" pitchFamily="34" charset="0"/>
              </a:rPr>
            </a:br>
            <a:r>
              <a:rPr lang="en-US" sz="10700" dirty="0">
                <a:solidFill>
                  <a:srgbClr val="002060"/>
                </a:solidFill>
                <a:latin typeface="Copperplate" panose="02000504000000020004" pitchFamily="2" charset="77"/>
                <a:cs typeface="Dubai" panose="020B0503030403030204" pitchFamily="34" charset="-78"/>
              </a:rPr>
              <a:t>Standard operating procedures</a:t>
            </a:r>
          </a:p>
        </p:txBody>
      </p:sp>
      <p:sp>
        <p:nvSpPr>
          <p:cNvPr id="9" name="Text Placeholder 8">
            <a:extLst>
              <a:ext uri="{FF2B5EF4-FFF2-40B4-BE49-F238E27FC236}">
                <a16:creationId xmlns:a16="http://schemas.microsoft.com/office/drawing/2014/main" id="{A377B38C-AEDF-5418-7BF9-09016C61AE33}"/>
              </a:ext>
            </a:extLst>
          </p:cNvPr>
          <p:cNvSpPr>
            <a:spLocks noGrp="1"/>
          </p:cNvSpPr>
          <p:nvPr>
            <p:ph type="body" idx="1"/>
          </p:nvPr>
        </p:nvSpPr>
        <p:spPr>
          <a:xfrm>
            <a:off x="744280" y="2360428"/>
            <a:ext cx="22902530" cy="9122735"/>
          </a:xfrm>
        </p:spPr>
        <p:txBody>
          <a:bodyPr>
            <a:noAutofit/>
          </a:bodyPr>
          <a:lstStyle/>
          <a:p>
            <a:pPr marL="857250" indent="-857250" algn="just">
              <a:lnSpc>
                <a:spcPct val="115000"/>
              </a:lnSpc>
              <a:buFont typeface="Wingdings" pitchFamily="2" charset="2"/>
              <a:buChar char="ü"/>
            </a:pPr>
            <a:endParaRPr lang="en-US" sz="4800" b="1" dirty="0">
              <a:latin typeface="Dubai" panose="020B0503030403030204" pitchFamily="34" charset="-78"/>
              <a:ea typeface="Calibri" panose="020F0502020204030204" pitchFamily="34" charset="0"/>
              <a:cs typeface="Dubai" panose="020B0503030403030204" pitchFamily="34" charset="-78"/>
            </a:endParaRPr>
          </a:p>
          <a:p>
            <a:pPr>
              <a:lnSpc>
                <a:spcPct val="115000"/>
              </a:lnSpc>
            </a:pPr>
            <a:endParaRPr lang="en-US" sz="4800" b="1" dirty="0">
              <a:latin typeface="Dubai" panose="020B0503030403030204" pitchFamily="34" charset="-78"/>
              <a:ea typeface="Calibri" panose="020F0502020204030204" pitchFamily="34" charset="0"/>
              <a:cs typeface="Dubai" panose="020B0503030403030204" pitchFamily="34" charset="-78"/>
            </a:endParaRPr>
          </a:p>
          <a:p>
            <a:pPr>
              <a:lnSpc>
                <a:spcPct val="115000"/>
              </a:lnSpc>
            </a:pPr>
            <a:r>
              <a:rPr lang="en-US" sz="4800" b="1" dirty="0">
                <a:latin typeface="Dubai" panose="020B0503030403030204" pitchFamily="34" charset="-78"/>
                <a:ea typeface="Calibri" panose="020F0502020204030204" pitchFamily="34" charset="0"/>
                <a:cs typeface="Dubai" panose="020B0503030403030204" pitchFamily="34" charset="-78"/>
              </a:rPr>
              <a:t>Accounting for Unscheduled Overtime (cont’d)</a:t>
            </a:r>
          </a:p>
          <a:p>
            <a:pPr marL="1028700" indent="-1028700" algn="just">
              <a:lnSpc>
                <a:spcPct val="115000"/>
              </a:lnSpc>
              <a:buFont typeface="+mj-lt"/>
              <a:buAutoNum type="romanLcPeriod"/>
            </a:pPr>
            <a:r>
              <a:rPr lang="en-US" sz="4800" b="1" dirty="0">
                <a:latin typeface="Dubai" panose="020B0503030403030204" pitchFamily="34" charset="-78"/>
                <a:ea typeface="Calibri" panose="020F0502020204030204" pitchFamily="34" charset="0"/>
                <a:cs typeface="Dubai" panose="020B0503030403030204" pitchFamily="34" charset="-78"/>
              </a:rPr>
              <a:t>Shift Related Overtime - </a:t>
            </a:r>
            <a:r>
              <a:rPr lang="en-US" sz="4800" dirty="0">
                <a:latin typeface="Dubai" panose="020B0503030403030204" pitchFamily="34" charset="-78"/>
                <a:ea typeface="Calibri" panose="020F0502020204030204" pitchFamily="34" charset="0"/>
                <a:cs typeface="Dubai" panose="020B0503030403030204" pitchFamily="34" charset="-78"/>
              </a:rPr>
              <a:t>where the member’s scheduled duty has ended and due to exigency, remains on duty beyond 30 minutes, an Extra-Time Ticket may be created by the member or a Verifying Officer and submitted to the Approving Officer.</a:t>
            </a:r>
          </a:p>
          <a:p>
            <a:pPr marL="914400" indent="-914400" algn="just">
              <a:lnSpc>
                <a:spcPct val="115000"/>
              </a:lnSpc>
              <a:buFont typeface="+mj-lt"/>
              <a:buAutoNum type="romanLcPeriod"/>
            </a:pPr>
            <a:endParaRPr lang="en-US" sz="4800" dirty="0">
              <a:latin typeface="Dubai" panose="020B0503030403030204" pitchFamily="34" charset="-78"/>
              <a:ea typeface="Calibri" panose="020F0502020204030204" pitchFamily="34" charset="0"/>
              <a:cs typeface="Dubai" panose="020B0503030403030204" pitchFamily="34" charset="-78"/>
            </a:endParaRPr>
          </a:p>
          <a:p>
            <a:pPr marL="914400" indent="-914400">
              <a:lnSpc>
                <a:spcPct val="115000"/>
              </a:lnSpc>
              <a:buFont typeface="+mj-lt"/>
              <a:buAutoNum type="romanLcPeriod"/>
            </a:pPr>
            <a:endParaRPr lang="en-US" sz="4800" dirty="0">
              <a:latin typeface="Dubai" panose="020B0503030403030204" pitchFamily="34" charset="-78"/>
              <a:ea typeface="Calibri" panose="020F0502020204030204" pitchFamily="34" charset="0"/>
              <a:cs typeface="Dubai" panose="020B0503030403030204" pitchFamily="34" charset="-78"/>
            </a:endParaRPr>
          </a:p>
          <a:p>
            <a:pPr marL="857250" indent="-857250" algn="just">
              <a:lnSpc>
                <a:spcPct val="115000"/>
              </a:lnSpc>
              <a:buFont typeface="Wingdings" pitchFamily="2" charset="2"/>
              <a:buChar char="ü"/>
            </a:pPr>
            <a:endParaRPr lang="en-US" sz="4800"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405282096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owerpoint Fingerprint Template-1 copy.jpg" descr="Powerpoint Fingerprint Template-1 copy.jpg"/>
          <p:cNvPicPr>
            <a:picLocks noChangeAspect="1"/>
          </p:cNvPicPr>
          <p:nvPr/>
        </p:nvPicPr>
        <p:blipFill rotWithShape="1">
          <a:blip r:embed="rId2"/>
          <a:srcRect/>
          <a:stretch/>
        </p:blipFill>
        <p:spPr>
          <a:xfrm>
            <a:off x="20" y="10"/>
            <a:ext cx="24383980" cy="13715990"/>
          </a:xfrm>
          <a:prstGeom prst="rect">
            <a:avLst/>
          </a:prstGeom>
          <a:noFill/>
          <a:ln w="12700">
            <a:miter lim="400000"/>
          </a:ln>
        </p:spPr>
      </p:pic>
      <p:sp>
        <p:nvSpPr>
          <p:cNvPr id="8" name="Title 7">
            <a:extLst>
              <a:ext uri="{FF2B5EF4-FFF2-40B4-BE49-F238E27FC236}">
                <a16:creationId xmlns:a16="http://schemas.microsoft.com/office/drawing/2014/main" id="{A71ABE25-6F94-B4EA-FBD7-17CCAA2C1F8E}"/>
              </a:ext>
            </a:extLst>
          </p:cNvPr>
          <p:cNvSpPr>
            <a:spLocks noGrp="1"/>
          </p:cNvSpPr>
          <p:nvPr>
            <p:ph type="title"/>
          </p:nvPr>
        </p:nvSpPr>
        <p:spPr>
          <a:xfrm>
            <a:off x="744281" y="1"/>
            <a:ext cx="22902529" cy="1998920"/>
          </a:xfrm>
        </p:spPr>
        <p:txBody>
          <a:bodyPr anchor="ctr">
            <a:normAutofit fontScale="90000"/>
          </a:bodyPr>
          <a:lstStyle/>
          <a:p>
            <a:pPr algn="ctr"/>
            <a:br>
              <a:rPr lang="en-US" dirty="0">
                <a:latin typeface="Modern Love Caps" pitchFamily="82" charset="0"/>
                <a:cs typeface="Modern Love Caps" panose="020F0502020204030204" pitchFamily="34" charset="0"/>
              </a:rPr>
            </a:br>
            <a:r>
              <a:rPr lang="en-US" sz="10700" dirty="0">
                <a:solidFill>
                  <a:srgbClr val="002060"/>
                </a:solidFill>
                <a:latin typeface="Copperplate" panose="02000504000000020004" pitchFamily="2" charset="77"/>
                <a:cs typeface="Dubai" panose="020B0503030403030204" pitchFamily="34" charset="-78"/>
              </a:rPr>
              <a:t>Standard operating procedures</a:t>
            </a:r>
          </a:p>
        </p:txBody>
      </p:sp>
      <p:sp>
        <p:nvSpPr>
          <p:cNvPr id="9" name="Text Placeholder 8">
            <a:extLst>
              <a:ext uri="{FF2B5EF4-FFF2-40B4-BE49-F238E27FC236}">
                <a16:creationId xmlns:a16="http://schemas.microsoft.com/office/drawing/2014/main" id="{A377B38C-AEDF-5418-7BF9-09016C61AE33}"/>
              </a:ext>
            </a:extLst>
          </p:cNvPr>
          <p:cNvSpPr>
            <a:spLocks noGrp="1"/>
          </p:cNvSpPr>
          <p:nvPr>
            <p:ph type="body" idx="1"/>
          </p:nvPr>
        </p:nvSpPr>
        <p:spPr>
          <a:xfrm>
            <a:off x="744280" y="2360428"/>
            <a:ext cx="22902530" cy="9122735"/>
          </a:xfrm>
        </p:spPr>
        <p:txBody>
          <a:bodyPr>
            <a:noAutofit/>
          </a:bodyPr>
          <a:lstStyle/>
          <a:p>
            <a:pPr marL="857250" indent="-857250" algn="just">
              <a:lnSpc>
                <a:spcPct val="115000"/>
              </a:lnSpc>
              <a:buFont typeface="Wingdings" pitchFamily="2" charset="2"/>
              <a:buChar char="ü"/>
            </a:pPr>
            <a:endParaRPr lang="en-US" sz="4800" b="1" dirty="0">
              <a:latin typeface="Dubai" panose="020B0503030403030204" pitchFamily="34" charset="-78"/>
              <a:ea typeface="Calibri" panose="020F0502020204030204" pitchFamily="34" charset="0"/>
              <a:cs typeface="Dubai" panose="020B0503030403030204" pitchFamily="34" charset="-78"/>
            </a:endParaRPr>
          </a:p>
          <a:p>
            <a:pPr>
              <a:lnSpc>
                <a:spcPct val="115000"/>
              </a:lnSpc>
            </a:pPr>
            <a:r>
              <a:rPr lang="en-US" sz="4800" b="1" dirty="0">
                <a:latin typeface="Dubai" panose="020B0503030403030204" pitchFamily="34" charset="-78"/>
                <a:ea typeface="Calibri" panose="020F0502020204030204" pitchFamily="34" charset="0"/>
                <a:cs typeface="Dubai" panose="020B0503030403030204" pitchFamily="34" charset="-78"/>
              </a:rPr>
              <a:t>Accounting for Unscheduled Overtime (cont’d)</a:t>
            </a:r>
          </a:p>
          <a:p>
            <a:pPr marL="1028700" indent="-1028700" algn="just">
              <a:lnSpc>
                <a:spcPct val="115000"/>
              </a:lnSpc>
              <a:buFont typeface="+mj-lt"/>
              <a:buAutoNum type="romanLcPeriod" startAt="2"/>
            </a:pPr>
            <a:r>
              <a:rPr lang="en-US" sz="4800" b="1" dirty="0">
                <a:latin typeface="Dubai" panose="020B0503030403030204" pitchFamily="34" charset="-78"/>
                <a:ea typeface="Calibri" panose="020F0502020204030204" pitchFamily="34" charset="0"/>
                <a:cs typeface="Dubai" panose="020B0503030403030204" pitchFamily="34" charset="-78"/>
              </a:rPr>
              <a:t>Non-Shift Related Overtime </a:t>
            </a:r>
            <a:r>
              <a:rPr lang="en-US" sz="4800" dirty="0">
                <a:latin typeface="Dubai" panose="020B0503030403030204" pitchFamily="34" charset="-78"/>
                <a:ea typeface="Calibri" panose="020F0502020204030204" pitchFamily="34" charset="0"/>
                <a:cs typeface="Dubai" panose="020B0503030403030204" pitchFamily="34" charset="-78"/>
              </a:rPr>
              <a:t>- where a member is off scheduled duty and responds to an exigency, the member may:</a:t>
            </a:r>
          </a:p>
          <a:p>
            <a:pPr marL="1714500" lvl="1" indent="-800100" algn="just">
              <a:lnSpc>
                <a:spcPct val="115000"/>
              </a:lnSpc>
              <a:spcAft>
                <a:spcPts val="2000"/>
              </a:spcAft>
              <a:buFont typeface="Wingdings" pitchFamily="2" charset="2"/>
              <a:buChar char="ü"/>
            </a:pPr>
            <a:r>
              <a:rPr lang="en-US" sz="4800" dirty="0">
                <a:latin typeface="Dubai" panose="020B0503030403030204" pitchFamily="34" charset="-78"/>
                <a:ea typeface="Calibri" panose="020F0502020204030204" pitchFamily="34" charset="0"/>
                <a:cs typeface="Dubai" panose="020B0503030403030204" pitchFamily="34" charset="-78"/>
              </a:rPr>
              <a:t>inform the Police Emergency Communication Centre (PECC), Verifying Officer or nearest Police Station immediately or as soon as is practicable, giving the nature, time, location and duration of the incident; </a:t>
            </a:r>
            <a:endParaRPr lang="en-JM" sz="4800" dirty="0">
              <a:latin typeface="Dubai" panose="020B0503030403030204" pitchFamily="34" charset="-78"/>
              <a:ea typeface="Calibri" panose="020F0502020204030204" pitchFamily="34" charset="0"/>
              <a:cs typeface="Dubai" panose="020B0503030403030204" pitchFamily="34" charset="-78"/>
            </a:endParaRPr>
          </a:p>
          <a:p>
            <a:pPr marL="1714500" lvl="1" indent="-800100" algn="just">
              <a:lnSpc>
                <a:spcPct val="115000"/>
              </a:lnSpc>
              <a:spcAft>
                <a:spcPts val="2000"/>
              </a:spcAft>
              <a:buFont typeface="Wingdings" pitchFamily="2" charset="2"/>
              <a:buChar char="ü"/>
            </a:pPr>
            <a:r>
              <a:rPr lang="en-US" sz="4800" dirty="0">
                <a:latin typeface="Dubai" panose="020B0503030403030204" pitchFamily="34" charset="-78"/>
                <a:ea typeface="Calibri" panose="020F0502020204030204" pitchFamily="34" charset="0"/>
                <a:cs typeface="Dubai" panose="020B0503030403030204" pitchFamily="34" charset="-78"/>
              </a:rPr>
              <a:t>complete and submit an Extra-Time Ticket to his/her Verifying Officer for certification within 24 hours of the incident. </a:t>
            </a:r>
            <a:endParaRPr lang="en-JM" sz="4800" dirty="0">
              <a:latin typeface="Dubai" panose="020B0503030403030204" pitchFamily="34" charset="-78"/>
              <a:ea typeface="Calibri" panose="020F0502020204030204" pitchFamily="34" charset="0"/>
              <a:cs typeface="Dubai" panose="020B0503030403030204" pitchFamily="34" charset="-78"/>
            </a:endParaRPr>
          </a:p>
          <a:p>
            <a:pPr marL="914400" indent="-914400" algn="just">
              <a:lnSpc>
                <a:spcPct val="115000"/>
              </a:lnSpc>
              <a:buFont typeface="+mj-lt"/>
              <a:buAutoNum type="romanLcPeriod" startAt="2"/>
            </a:pPr>
            <a:endParaRPr lang="en-US" sz="4800" dirty="0">
              <a:latin typeface="Dubai" panose="020B0503030403030204" pitchFamily="34" charset="-78"/>
              <a:ea typeface="Calibri" panose="020F0502020204030204" pitchFamily="34" charset="0"/>
              <a:cs typeface="Dubai" panose="020B0503030403030204" pitchFamily="34" charset="-78"/>
            </a:endParaRPr>
          </a:p>
          <a:p>
            <a:pPr marL="914400" indent="-914400">
              <a:lnSpc>
                <a:spcPct val="115000"/>
              </a:lnSpc>
              <a:buFont typeface="+mj-lt"/>
              <a:buAutoNum type="romanLcPeriod" startAt="2"/>
            </a:pPr>
            <a:endParaRPr lang="en-US" sz="4800" dirty="0">
              <a:latin typeface="Dubai" panose="020B0503030403030204" pitchFamily="34" charset="-78"/>
              <a:ea typeface="Calibri" panose="020F0502020204030204" pitchFamily="34" charset="0"/>
              <a:cs typeface="Dubai" panose="020B0503030403030204" pitchFamily="34" charset="-78"/>
            </a:endParaRPr>
          </a:p>
          <a:p>
            <a:pPr marL="857250" indent="-857250" algn="just">
              <a:lnSpc>
                <a:spcPct val="115000"/>
              </a:lnSpc>
              <a:buFont typeface="Wingdings" pitchFamily="2" charset="2"/>
              <a:buChar char="ü"/>
            </a:pPr>
            <a:endParaRPr lang="en-US" sz="4800"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99187318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owerpoint Fingerprint Template-1 copy.jpg" descr="Powerpoint Fingerprint Template-1 copy.jpg"/>
          <p:cNvPicPr>
            <a:picLocks noChangeAspect="1"/>
          </p:cNvPicPr>
          <p:nvPr/>
        </p:nvPicPr>
        <p:blipFill rotWithShape="1">
          <a:blip r:embed="rId2"/>
          <a:srcRect/>
          <a:stretch/>
        </p:blipFill>
        <p:spPr>
          <a:xfrm>
            <a:off x="20" y="10"/>
            <a:ext cx="24383980" cy="13715990"/>
          </a:xfrm>
          <a:prstGeom prst="rect">
            <a:avLst/>
          </a:prstGeom>
          <a:noFill/>
          <a:ln w="12700">
            <a:miter lim="400000"/>
          </a:ln>
        </p:spPr>
      </p:pic>
      <p:sp>
        <p:nvSpPr>
          <p:cNvPr id="8" name="Title 7">
            <a:extLst>
              <a:ext uri="{FF2B5EF4-FFF2-40B4-BE49-F238E27FC236}">
                <a16:creationId xmlns:a16="http://schemas.microsoft.com/office/drawing/2014/main" id="{A71ABE25-6F94-B4EA-FBD7-17CCAA2C1F8E}"/>
              </a:ext>
            </a:extLst>
          </p:cNvPr>
          <p:cNvSpPr>
            <a:spLocks noGrp="1"/>
          </p:cNvSpPr>
          <p:nvPr>
            <p:ph type="title"/>
          </p:nvPr>
        </p:nvSpPr>
        <p:spPr>
          <a:xfrm>
            <a:off x="744281" y="1"/>
            <a:ext cx="22902529" cy="1998920"/>
          </a:xfrm>
        </p:spPr>
        <p:txBody>
          <a:bodyPr anchor="ctr">
            <a:normAutofit fontScale="90000"/>
          </a:bodyPr>
          <a:lstStyle/>
          <a:p>
            <a:pPr algn="ctr"/>
            <a:br>
              <a:rPr lang="en-US" dirty="0">
                <a:latin typeface="Modern Love Caps" pitchFamily="82" charset="0"/>
                <a:cs typeface="Modern Love Caps" panose="020F0502020204030204" pitchFamily="34" charset="0"/>
              </a:rPr>
            </a:br>
            <a:r>
              <a:rPr lang="en-US" sz="10700" dirty="0">
                <a:solidFill>
                  <a:srgbClr val="002060"/>
                </a:solidFill>
                <a:latin typeface="Copperplate" panose="02000504000000020004" pitchFamily="2" charset="77"/>
                <a:cs typeface="Dubai" panose="020B0503030403030204" pitchFamily="34" charset="-78"/>
              </a:rPr>
              <a:t>Standard operating procedures</a:t>
            </a:r>
          </a:p>
        </p:txBody>
      </p:sp>
      <p:sp>
        <p:nvSpPr>
          <p:cNvPr id="9" name="Text Placeholder 8">
            <a:extLst>
              <a:ext uri="{FF2B5EF4-FFF2-40B4-BE49-F238E27FC236}">
                <a16:creationId xmlns:a16="http://schemas.microsoft.com/office/drawing/2014/main" id="{A377B38C-AEDF-5418-7BF9-09016C61AE33}"/>
              </a:ext>
            </a:extLst>
          </p:cNvPr>
          <p:cNvSpPr>
            <a:spLocks noGrp="1"/>
          </p:cNvSpPr>
          <p:nvPr>
            <p:ph type="body" idx="1"/>
          </p:nvPr>
        </p:nvSpPr>
        <p:spPr>
          <a:xfrm>
            <a:off x="744280" y="2360428"/>
            <a:ext cx="22902530" cy="9122735"/>
          </a:xfrm>
        </p:spPr>
        <p:txBody>
          <a:bodyPr>
            <a:noAutofit/>
          </a:bodyPr>
          <a:lstStyle/>
          <a:p>
            <a:pPr marL="857250" indent="-857250" algn="just">
              <a:lnSpc>
                <a:spcPct val="115000"/>
              </a:lnSpc>
              <a:buFont typeface="Wingdings" pitchFamily="2" charset="2"/>
              <a:buChar char="ü"/>
            </a:pPr>
            <a:endParaRPr lang="en-US" sz="4800" b="1" dirty="0">
              <a:latin typeface="Dubai" panose="020B0503030403030204" pitchFamily="34" charset="-78"/>
              <a:ea typeface="Calibri" panose="020F0502020204030204" pitchFamily="34" charset="0"/>
              <a:cs typeface="Dubai" panose="020B0503030403030204" pitchFamily="34" charset="-78"/>
            </a:endParaRPr>
          </a:p>
          <a:p>
            <a:pPr>
              <a:lnSpc>
                <a:spcPct val="115000"/>
              </a:lnSpc>
            </a:pPr>
            <a:r>
              <a:rPr lang="en-US" sz="4800" b="1" dirty="0">
                <a:latin typeface="Dubai" panose="020B0503030403030204" pitchFamily="34" charset="-78"/>
                <a:ea typeface="Calibri" panose="020F0502020204030204" pitchFamily="34" charset="0"/>
                <a:cs typeface="Dubai" panose="020B0503030403030204" pitchFamily="34" charset="-78"/>
              </a:rPr>
              <a:t>Accounting for Unscheduled Overtime (cont’d)</a:t>
            </a:r>
          </a:p>
          <a:p>
            <a:pPr algn="just">
              <a:lnSpc>
                <a:spcPct val="115000"/>
              </a:lnSpc>
            </a:pPr>
            <a:r>
              <a:rPr lang="en-US" sz="4800" dirty="0">
                <a:latin typeface="Dubai" panose="020B0503030403030204" pitchFamily="34" charset="-78"/>
                <a:ea typeface="Calibri" panose="020F0502020204030204" pitchFamily="34" charset="0"/>
                <a:cs typeface="Dubai" panose="020B0503030403030204" pitchFamily="34" charset="-78"/>
              </a:rPr>
              <a:t>Note:</a:t>
            </a:r>
          </a:p>
          <a:p>
            <a:pPr marL="914400" indent="-914400" algn="just">
              <a:lnSpc>
                <a:spcPct val="115000"/>
              </a:lnSpc>
              <a:buFont typeface="Wingdings" pitchFamily="2" charset="2"/>
              <a:buChar char="Ø"/>
            </a:pPr>
            <a:r>
              <a:rPr lang="en-US" sz="4800" i="1" dirty="0">
                <a:latin typeface="Dubai" panose="020B0503030403030204" pitchFamily="34" charset="-78"/>
                <a:ea typeface="Calibri" panose="020F0502020204030204" pitchFamily="34" charset="0"/>
                <a:cs typeface="Dubai" panose="020B0503030403030204" pitchFamily="34" charset="-78"/>
              </a:rPr>
              <a:t>Where the WMS is not accessible to the member, the Verifying Officer may complete or cause to be completed an Extra-Time Ticket for the member within 24 hours of the overtime duty. </a:t>
            </a:r>
          </a:p>
          <a:p>
            <a:pPr marL="914400" indent="-914400" algn="just">
              <a:lnSpc>
                <a:spcPct val="115000"/>
              </a:lnSpc>
              <a:buFont typeface="Wingdings" pitchFamily="2" charset="2"/>
              <a:buChar char="Ø"/>
            </a:pPr>
            <a:r>
              <a:rPr lang="en-US" sz="4800" i="1" dirty="0">
                <a:latin typeface="Dubai" panose="020B0503030403030204" pitchFamily="34" charset="-78"/>
                <a:ea typeface="Calibri" panose="020F0502020204030204" pitchFamily="34" charset="0"/>
                <a:cs typeface="Dubai" panose="020B0503030403030204" pitchFamily="34" charset="-78"/>
              </a:rPr>
              <a:t>Upon completing an Extra-Time Ticket, the Verifying Officer shall submit with appropriate justification for authorization by an Approving Officer.</a:t>
            </a:r>
            <a:endParaRPr lang="en-JM" sz="4800" i="1" dirty="0">
              <a:latin typeface="Dubai" panose="020B0503030403030204" pitchFamily="34" charset="-78"/>
              <a:ea typeface="Calibri" panose="020F0502020204030204" pitchFamily="34" charset="0"/>
              <a:cs typeface="Dubai" panose="020B0503030403030204" pitchFamily="34" charset="-78"/>
            </a:endParaRPr>
          </a:p>
          <a:p>
            <a:pPr marL="914400" indent="-914400" algn="just">
              <a:lnSpc>
                <a:spcPct val="115000"/>
              </a:lnSpc>
              <a:buFont typeface="+mj-lt"/>
              <a:buAutoNum type="alphaLcPeriod" startAt="2"/>
            </a:pPr>
            <a:endParaRPr lang="en-US" sz="4800" dirty="0">
              <a:latin typeface="Dubai" panose="020B0503030403030204" pitchFamily="34" charset="-78"/>
              <a:ea typeface="Calibri" panose="020F0502020204030204" pitchFamily="34" charset="0"/>
              <a:cs typeface="Dubai" panose="020B0503030403030204" pitchFamily="34" charset="-78"/>
            </a:endParaRPr>
          </a:p>
          <a:p>
            <a:pPr marL="914400" indent="-914400">
              <a:lnSpc>
                <a:spcPct val="115000"/>
              </a:lnSpc>
              <a:buFont typeface="+mj-lt"/>
              <a:buAutoNum type="alphaLcPeriod" startAt="2"/>
            </a:pPr>
            <a:endParaRPr lang="en-US" sz="4800" dirty="0">
              <a:latin typeface="Dubai" panose="020B0503030403030204" pitchFamily="34" charset="-78"/>
              <a:ea typeface="Calibri" panose="020F0502020204030204" pitchFamily="34" charset="0"/>
              <a:cs typeface="Dubai" panose="020B0503030403030204" pitchFamily="34" charset="-78"/>
            </a:endParaRPr>
          </a:p>
          <a:p>
            <a:pPr marL="857250" indent="-857250" algn="just">
              <a:lnSpc>
                <a:spcPct val="115000"/>
              </a:lnSpc>
              <a:buFont typeface="Wingdings" pitchFamily="2" charset="2"/>
              <a:buChar char="ü"/>
            </a:pPr>
            <a:endParaRPr lang="en-US" sz="4800"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306281175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lide Title"/>
          <p:cNvSpPr txBox="1">
            <a:spLocks noGrp="1"/>
          </p:cNvSpPr>
          <p:nvPr>
            <p:ph type="title"/>
          </p:nvPr>
        </p:nvSpPr>
        <p:spPr>
          <a:prstGeom prst="rect">
            <a:avLst/>
          </a:prstGeom>
        </p:spPr>
        <p:txBody>
          <a:bodyPr/>
          <a:lstStyle/>
          <a:p>
            <a:endParaRPr/>
          </a:p>
        </p:txBody>
      </p:sp>
      <p:sp>
        <p:nvSpPr>
          <p:cNvPr id="154" name="Slide Subtitle"/>
          <p:cNvSpPr txBox="1">
            <a:spLocks noGrp="1"/>
          </p:cNvSpPr>
          <p:nvPr>
            <p:ph type="body" idx="21"/>
          </p:nvPr>
        </p:nvSpPr>
        <p:spPr>
          <a:prstGeom prst="rect">
            <a:avLst/>
          </a:prstGeom>
        </p:spPr>
        <p:txBody>
          <a:bodyPr/>
          <a:lstStyle/>
          <a:p>
            <a:endParaRPr/>
          </a:p>
        </p:txBody>
      </p:sp>
      <p:sp>
        <p:nvSpPr>
          <p:cNvPr id="155" name="Slide bullet text"/>
          <p:cNvSpPr txBox="1">
            <a:spLocks noGrp="1"/>
          </p:cNvSpPr>
          <p:nvPr>
            <p:ph type="body" idx="1"/>
          </p:nvPr>
        </p:nvSpPr>
        <p:spPr>
          <a:prstGeom prst="rect">
            <a:avLst/>
          </a:prstGeom>
        </p:spPr>
        <p:txBody>
          <a:bodyPr/>
          <a:lstStyle/>
          <a:p>
            <a:endParaRPr/>
          </a:p>
        </p:txBody>
      </p:sp>
      <p:pic>
        <p:nvPicPr>
          <p:cNvPr id="156" name="Powerpoint Fingerprint Template-1 copy.jpg" descr="Powerpoint Fingerprint Template-1 copy.jpg"/>
          <p:cNvPicPr>
            <a:picLocks noChangeAspect="1"/>
          </p:cNvPicPr>
          <p:nvPr/>
        </p:nvPicPr>
        <p:blipFill>
          <a:blip r:embed="rId2"/>
          <a:stretch>
            <a:fillRect/>
          </a:stretch>
        </p:blipFill>
        <p:spPr>
          <a:xfrm>
            <a:off x="1313" y="0"/>
            <a:ext cx="24381374" cy="13716000"/>
          </a:xfrm>
          <a:prstGeom prst="rect">
            <a:avLst/>
          </a:prstGeom>
          <a:ln w="12700">
            <a:miter lim="400000"/>
          </a:ln>
        </p:spPr>
      </p:pic>
      <p:pic>
        <p:nvPicPr>
          <p:cNvPr id="5" name="Picture 4">
            <a:extLst>
              <a:ext uri="{FF2B5EF4-FFF2-40B4-BE49-F238E27FC236}">
                <a16:creationId xmlns:a16="http://schemas.microsoft.com/office/drawing/2014/main" id="{3CF075BB-7342-1399-F215-190EEFA7A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675" y="1408684"/>
            <a:ext cx="21416086" cy="9985248"/>
          </a:xfrm>
          <a:prstGeom prst="rect">
            <a:avLst/>
          </a:prstGeom>
        </p:spPr>
      </p:pic>
    </p:spTree>
    <p:extLst>
      <p:ext uri="{BB962C8B-B14F-4D97-AF65-F5344CB8AC3E}">
        <p14:creationId xmlns:p14="http://schemas.microsoft.com/office/powerpoint/2010/main" val="325037193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owerpoint Fingerprint Template-1 copy.jpg" descr="Powerpoint Fingerprint Template-1 copy.jpg"/>
          <p:cNvPicPr>
            <a:picLocks noChangeAspect="1"/>
          </p:cNvPicPr>
          <p:nvPr/>
        </p:nvPicPr>
        <p:blipFill rotWithShape="1">
          <a:blip r:embed="rId2"/>
          <a:srcRect/>
          <a:stretch/>
        </p:blipFill>
        <p:spPr>
          <a:xfrm>
            <a:off x="20" y="10"/>
            <a:ext cx="24383980" cy="13715990"/>
          </a:xfrm>
          <a:prstGeom prst="rect">
            <a:avLst/>
          </a:prstGeom>
          <a:noFill/>
          <a:ln w="12700">
            <a:miter lim="400000"/>
          </a:ln>
        </p:spPr>
      </p:pic>
      <p:sp>
        <p:nvSpPr>
          <p:cNvPr id="8" name="Title 7">
            <a:extLst>
              <a:ext uri="{FF2B5EF4-FFF2-40B4-BE49-F238E27FC236}">
                <a16:creationId xmlns:a16="http://schemas.microsoft.com/office/drawing/2014/main" id="{A71ABE25-6F94-B4EA-FBD7-17CCAA2C1F8E}"/>
              </a:ext>
            </a:extLst>
          </p:cNvPr>
          <p:cNvSpPr>
            <a:spLocks noGrp="1"/>
          </p:cNvSpPr>
          <p:nvPr>
            <p:ph type="title"/>
          </p:nvPr>
        </p:nvSpPr>
        <p:spPr>
          <a:xfrm>
            <a:off x="744281" y="1"/>
            <a:ext cx="22902529" cy="1998920"/>
          </a:xfrm>
        </p:spPr>
        <p:txBody>
          <a:bodyPr anchor="ctr">
            <a:normAutofit fontScale="90000"/>
          </a:bodyPr>
          <a:lstStyle/>
          <a:p>
            <a:pPr algn="ctr"/>
            <a:br>
              <a:rPr lang="en-US" dirty="0">
                <a:latin typeface="Modern Love Caps" pitchFamily="82" charset="0"/>
                <a:cs typeface="Modern Love Caps" panose="020F0502020204030204" pitchFamily="34" charset="0"/>
              </a:rPr>
            </a:br>
            <a:r>
              <a:rPr lang="en-US" sz="10700" dirty="0">
                <a:solidFill>
                  <a:srgbClr val="002060"/>
                </a:solidFill>
                <a:latin typeface="Copperplate" panose="02000504000000020004" pitchFamily="2" charset="77"/>
                <a:cs typeface="Dubai" panose="020B0503030403030204" pitchFamily="34" charset="-78"/>
              </a:rPr>
              <a:t>Standard operating procedures</a:t>
            </a:r>
          </a:p>
        </p:txBody>
      </p:sp>
      <p:sp>
        <p:nvSpPr>
          <p:cNvPr id="9" name="Text Placeholder 8">
            <a:extLst>
              <a:ext uri="{FF2B5EF4-FFF2-40B4-BE49-F238E27FC236}">
                <a16:creationId xmlns:a16="http://schemas.microsoft.com/office/drawing/2014/main" id="{A377B38C-AEDF-5418-7BF9-09016C61AE33}"/>
              </a:ext>
            </a:extLst>
          </p:cNvPr>
          <p:cNvSpPr>
            <a:spLocks noGrp="1"/>
          </p:cNvSpPr>
          <p:nvPr>
            <p:ph type="body" idx="1"/>
          </p:nvPr>
        </p:nvSpPr>
        <p:spPr>
          <a:xfrm>
            <a:off x="744280" y="2360428"/>
            <a:ext cx="22902530" cy="9122735"/>
          </a:xfrm>
        </p:spPr>
        <p:txBody>
          <a:bodyPr>
            <a:noAutofit/>
          </a:bodyPr>
          <a:lstStyle/>
          <a:p>
            <a:pPr marL="857250" indent="-857250" algn="just">
              <a:lnSpc>
                <a:spcPct val="115000"/>
              </a:lnSpc>
              <a:buFont typeface="Wingdings" pitchFamily="2" charset="2"/>
              <a:buChar char="ü"/>
            </a:pPr>
            <a:endParaRPr lang="en-US" sz="4800" b="1" dirty="0">
              <a:latin typeface="Dubai" panose="020B0503030403030204" pitchFamily="34" charset="-78"/>
              <a:ea typeface="Calibri" panose="020F0502020204030204" pitchFamily="34" charset="0"/>
              <a:cs typeface="Dubai" panose="020B0503030403030204" pitchFamily="34" charset="-78"/>
            </a:endParaRPr>
          </a:p>
          <a:p>
            <a:pPr marL="914400" indent="-914400">
              <a:lnSpc>
                <a:spcPct val="115000"/>
              </a:lnSpc>
              <a:buFont typeface="+mj-lt"/>
              <a:buAutoNum type="arabicPeriod" startAt="4"/>
            </a:pPr>
            <a:r>
              <a:rPr lang="en-US" sz="4800" b="1" dirty="0">
                <a:latin typeface="Dubai" panose="020B0503030403030204" pitchFamily="34" charset="-78"/>
                <a:ea typeface="Calibri" panose="020F0502020204030204" pitchFamily="34" charset="0"/>
                <a:cs typeface="Dubai" panose="020B0503030403030204" pitchFamily="34" charset="-78"/>
              </a:rPr>
              <a:t>Submission of Time Sheets for Payment</a:t>
            </a:r>
          </a:p>
          <a:p>
            <a:pPr marL="914400" indent="-914400" algn="just">
              <a:lnSpc>
                <a:spcPct val="115000"/>
              </a:lnSpc>
              <a:buFont typeface="+mj-lt"/>
              <a:buAutoNum type="alphaLcPeriod"/>
            </a:pPr>
            <a:r>
              <a:rPr lang="en-US" sz="4800" dirty="0">
                <a:latin typeface="Dubai" panose="020B0503030403030204" pitchFamily="34" charset="-78"/>
                <a:ea typeface="Calibri" panose="020F0502020204030204" pitchFamily="34" charset="0"/>
                <a:cs typeface="Dubai" panose="020B0503030403030204" pitchFamily="34" charset="-78"/>
              </a:rPr>
              <a:t>The Duty Sub-Officer and Verifying Officer shall monitor Time Sheets generated by the WMS after a member Clocks In for scheduled Duty. </a:t>
            </a:r>
          </a:p>
          <a:p>
            <a:pPr marL="914400" indent="-914400" algn="just">
              <a:lnSpc>
                <a:spcPct val="115000"/>
              </a:lnSpc>
              <a:buFont typeface="+mj-lt"/>
              <a:buAutoNum type="alphaLcPeriod"/>
            </a:pPr>
            <a:r>
              <a:rPr lang="en-US" sz="4800" dirty="0">
                <a:latin typeface="Dubai" panose="020B0503030403030204" pitchFamily="34" charset="-78"/>
                <a:ea typeface="Calibri" panose="020F0502020204030204" pitchFamily="34" charset="0"/>
                <a:cs typeface="Dubai" panose="020B0503030403030204" pitchFamily="34" charset="-78"/>
              </a:rPr>
              <a:t>The Time Sheet shall be reviewed and certified for accuracy within 48 hours following each work week before it is submitted to the Approving Officer for authorization on the WMS for payment.</a:t>
            </a:r>
          </a:p>
          <a:p>
            <a:pPr marL="914400" indent="-914400" algn="just">
              <a:lnSpc>
                <a:spcPct val="115000"/>
              </a:lnSpc>
              <a:buFont typeface="+mj-lt"/>
              <a:buAutoNum type="alphaLcPeriod"/>
            </a:pPr>
            <a:r>
              <a:rPr lang="en-US" sz="4800" dirty="0">
                <a:latin typeface="Dubai" panose="020B0503030403030204" pitchFamily="34" charset="-78"/>
                <a:ea typeface="Calibri" panose="020F0502020204030204" pitchFamily="34" charset="0"/>
                <a:cs typeface="Dubai" panose="020B0503030403030204" pitchFamily="34" charset="-78"/>
              </a:rPr>
              <a:t>The authorized Time Sheet is then processed by the JCF’s Finance Branch for payment. </a:t>
            </a:r>
          </a:p>
          <a:p>
            <a:pPr marL="914400" indent="-914400">
              <a:lnSpc>
                <a:spcPct val="115000"/>
              </a:lnSpc>
              <a:buFont typeface="+mj-lt"/>
              <a:buAutoNum type="alphaLcPeriod" startAt="2"/>
            </a:pPr>
            <a:endParaRPr lang="en-US" sz="4800" dirty="0">
              <a:latin typeface="Dubai" panose="020B0503030403030204" pitchFamily="34" charset="-78"/>
              <a:ea typeface="Calibri" panose="020F0502020204030204" pitchFamily="34" charset="0"/>
              <a:cs typeface="Dubai" panose="020B0503030403030204" pitchFamily="34" charset="-78"/>
            </a:endParaRPr>
          </a:p>
          <a:p>
            <a:pPr marL="857250" indent="-857250" algn="just">
              <a:lnSpc>
                <a:spcPct val="115000"/>
              </a:lnSpc>
              <a:buFont typeface="Wingdings" pitchFamily="2" charset="2"/>
              <a:buChar char="ü"/>
            </a:pPr>
            <a:endParaRPr lang="en-US" sz="4800"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335672499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owerpoint Fingerprint Template-1 copy.jpg" descr="Powerpoint Fingerprint Template-1 copy.jpg"/>
          <p:cNvPicPr>
            <a:picLocks noChangeAspect="1"/>
          </p:cNvPicPr>
          <p:nvPr/>
        </p:nvPicPr>
        <p:blipFill rotWithShape="1">
          <a:blip r:embed="rId2"/>
          <a:srcRect/>
          <a:stretch/>
        </p:blipFill>
        <p:spPr>
          <a:xfrm>
            <a:off x="20" y="10"/>
            <a:ext cx="24383980" cy="13715990"/>
          </a:xfrm>
          <a:prstGeom prst="rect">
            <a:avLst/>
          </a:prstGeom>
          <a:noFill/>
          <a:ln w="12700">
            <a:miter lim="400000"/>
          </a:ln>
        </p:spPr>
      </p:pic>
      <p:sp>
        <p:nvSpPr>
          <p:cNvPr id="8" name="Title 7">
            <a:extLst>
              <a:ext uri="{FF2B5EF4-FFF2-40B4-BE49-F238E27FC236}">
                <a16:creationId xmlns:a16="http://schemas.microsoft.com/office/drawing/2014/main" id="{A71ABE25-6F94-B4EA-FBD7-17CCAA2C1F8E}"/>
              </a:ext>
            </a:extLst>
          </p:cNvPr>
          <p:cNvSpPr>
            <a:spLocks noGrp="1"/>
          </p:cNvSpPr>
          <p:nvPr>
            <p:ph type="title"/>
          </p:nvPr>
        </p:nvSpPr>
        <p:spPr>
          <a:xfrm>
            <a:off x="744281" y="1"/>
            <a:ext cx="22902529" cy="1998920"/>
          </a:xfrm>
        </p:spPr>
        <p:txBody>
          <a:bodyPr anchor="ctr">
            <a:normAutofit fontScale="90000"/>
          </a:bodyPr>
          <a:lstStyle/>
          <a:p>
            <a:pPr algn="ctr"/>
            <a:br>
              <a:rPr lang="en-US" dirty="0">
                <a:latin typeface="Modern Love Caps" pitchFamily="82" charset="0"/>
                <a:cs typeface="Modern Love Caps" panose="020F0502020204030204" pitchFamily="34" charset="0"/>
              </a:rPr>
            </a:br>
            <a:r>
              <a:rPr lang="en-US" sz="10700" dirty="0">
                <a:solidFill>
                  <a:srgbClr val="002060"/>
                </a:solidFill>
                <a:latin typeface="Copperplate" panose="02000504000000020004" pitchFamily="2" charset="77"/>
                <a:cs typeface="Dubai" panose="020B0503030403030204" pitchFamily="34" charset="-78"/>
              </a:rPr>
              <a:t>Standard operating procedures</a:t>
            </a:r>
          </a:p>
        </p:txBody>
      </p:sp>
      <p:sp>
        <p:nvSpPr>
          <p:cNvPr id="9" name="Text Placeholder 8">
            <a:extLst>
              <a:ext uri="{FF2B5EF4-FFF2-40B4-BE49-F238E27FC236}">
                <a16:creationId xmlns:a16="http://schemas.microsoft.com/office/drawing/2014/main" id="{A377B38C-AEDF-5418-7BF9-09016C61AE33}"/>
              </a:ext>
            </a:extLst>
          </p:cNvPr>
          <p:cNvSpPr>
            <a:spLocks noGrp="1"/>
          </p:cNvSpPr>
          <p:nvPr>
            <p:ph type="body" idx="1"/>
          </p:nvPr>
        </p:nvSpPr>
        <p:spPr>
          <a:xfrm>
            <a:off x="744280" y="2360428"/>
            <a:ext cx="22902530" cy="9122735"/>
          </a:xfrm>
        </p:spPr>
        <p:txBody>
          <a:bodyPr>
            <a:noAutofit/>
          </a:bodyPr>
          <a:lstStyle/>
          <a:p>
            <a:pPr>
              <a:lnSpc>
                <a:spcPct val="115000"/>
              </a:lnSpc>
            </a:pPr>
            <a:endParaRPr lang="en-US" sz="4800" b="1" dirty="0">
              <a:latin typeface="Dubai" panose="020B0503030403030204" pitchFamily="34" charset="-78"/>
              <a:ea typeface="Calibri" panose="020F0502020204030204" pitchFamily="34" charset="0"/>
              <a:cs typeface="Dubai" panose="020B0503030403030204" pitchFamily="34" charset="-78"/>
            </a:endParaRPr>
          </a:p>
          <a:p>
            <a:pPr>
              <a:lnSpc>
                <a:spcPct val="115000"/>
              </a:lnSpc>
            </a:pPr>
            <a:r>
              <a:rPr lang="en-US" sz="4800" b="1" dirty="0">
                <a:latin typeface="Dubai" panose="020B0503030403030204" pitchFamily="34" charset="-78"/>
                <a:ea typeface="Calibri" panose="020F0502020204030204" pitchFamily="34" charset="0"/>
                <a:cs typeface="Dubai" panose="020B0503030403030204" pitchFamily="34" charset="-78"/>
              </a:rPr>
              <a:t>Submission of Time Sheets for Payment (cont’d)</a:t>
            </a:r>
          </a:p>
          <a:p>
            <a:pPr>
              <a:lnSpc>
                <a:spcPct val="115000"/>
              </a:lnSpc>
            </a:pPr>
            <a:r>
              <a:rPr lang="en-US" sz="4800" dirty="0">
                <a:latin typeface="Dubai" panose="020B0503030403030204" pitchFamily="34" charset="-78"/>
                <a:ea typeface="Calibri" panose="020F0502020204030204" pitchFamily="34" charset="0"/>
                <a:cs typeface="Dubai" panose="020B0503030403030204" pitchFamily="34" charset="-78"/>
              </a:rPr>
              <a:t>Note:</a:t>
            </a:r>
          </a:p>
          <a:p>
            <a:pPr marL="685800" indent="-685800">
              <a:lnSpc>
                <a:spcPct val="115000"/>
              </a:lnSpc>
              <a:buFont typeface="Wingdings" pitchFamily="2" charset="2"/>
              <a:buChar char="Ø"/>
            </a:pPr>
            <a:r>
              <a:rPr lang="en-US" sz="4800" i="1" dirty="0">
                <a:latin typeface="Dubai" panose="020B0503030403030204" pitchFamily="34" charset="-78"/>
                <a:ea typeface="Calibri" panose="020F0502020204030204" pitchFamily="34" charset="0"/>
                <a:cs typeface="Dubai" panose="020B0503030403030204" pitchFamily="34" charset="-78"/>
              </a:rPr>
              <a:t>Time Sheets that are not authorized by established payroll deadlines will be processed for payments in the following month.</a:t>
            </a:r>
          </a:p>
          <a:p>
            <a:pPr marL="857250" indent="-857250" algn="just">
              <a:lnSpc>
                <a:spcPct val="115000"/>
              </a:lnSpc>
              <a:buFont typeface="Wingdings" pitchFamily="2" charset="2"/>
              <a:buChar char="ü"/>
            </a:pPr>
            <a:endParaRPr lang="en-US" sz="4800"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2064730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lide Title"/>
          <p:cNvSpPr txBox="1">
            <a:spLocks noGrp="1"/>
          </p:cNvSpPr>
          <p:nvPr>
            <p:ph type="title"/>
          </p:nvPr>
        </p:nvSpPr>
        <p:spPr>
          <a:prstGeom prst="rect">
            <a:avLst/>
          </a:prstGeom>
        </p:spPr>
        <p:txBody>
          <a:bodyPr/>
          <a:lstStyle/>
          <a:p>
            <a:endParaRPr/>
          </a:p>
        </p:txBody>
      </p:sp>
      <p:sp>
        <p:nvSpPr>
          <p:cNvPr id="154" name="Slide Subtitle"/>
          <p:cNvSpPr txBox="1">
            <a:spLocks noGrp="1"/>
          </p:cNvSpPr>
          <p:nvPr>
            <p:ph type="body" idx="21"/>
          </p:nvPr>
        </p:nvSpPr>
        <p:spPr>
          <a:prstGeom prst="rect">
            <a:avLst/>
          </a:prstGeom>
        </p:spPr>
        <p:txBody>
          <a:bodyPr/>
          <a:lstStyle/>
          <a:p>
            <a:endParaRPr/>
          </a:p>
        </p:txBody>
      </p:sp>
      <p:sp>
        <p:nvSpPr>
          <p:cNvPr id="155" name="Slide bullet text"/>
          <p:cNvSpPr txBox="1">
            <a:spLocks noGrp="1"/>
          </p:cNvSpPr>
          <p:nvPr>
            <p:ph type="body" idx="1"/>
          </p:nvPr>
        </p:nvSpPr>
        <p:spPr>
          <a:prstGeom prst="rect">
            <a:avLst/>
          </a:prstGeom>
        </p:spPr>
        <p:txBody>
          <a:bodyPr/>
          <a:lstStyle/>
          <a:p>
            <a:endParaRPr/>
          </a:p>
        </p:txBody>
      </p:sp>
      <p:pic>
        <p:nvPicPr>
          <p:cNvPr id="156" name="Powerpoint Fingerprint Template-1 copy.jpg" descr="Powerpoint Fingerprint Template-1 copy.jpg"/>
          <p:cNvPicPr>
            <a:picLocks noChangeAspect="1"/>
          </p:cNvPicPr>
          <p:nvPr/>
        </p:nvPicPr>
        <p:blipFill>
          <a:blip r:embed="rId2"/>
          <a:stretch>
            <a:fillRect/>
          </a:stretch>
        </p:blipFill>
        <p:spPr>
          <a:xfrm>
            <a:off x="1313" y="-258419"/>
            <a:ext cx="24381374" cy="13716000"/>
          </a:xfrm>
          <a:prstGeom prst="rect">
            <a:avLst/>
          </a:prstGeom>
          <a:ln w="12700">
            <a:miter lim="400000"/>
          </a:ln>
        </p:spPr>
      </p:pic>
      <p:pic>
        <p:nvPicPr>
          <p:cNvPr id="6" name="Picture 5" descr="Icon&#10;&#10;Description automatically generated">
            <a:extLst>
              <a:ext uri="{FF2B5EF4-FFF2-40B4-BE49-F238E27FC236}">
                <a16:creationId xmlns:a16="http://schemas.microsoft.com/office/drawing/2014/main" id="{5F522524-41AD-6217-97D7-D4E39C87D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7652" y="6102626"/>
            <a:ext cx="2862178" cy="260198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isometricLeftDown"/>
            <a:lightRig rig="soft" dir="t"/>
          </a:scene3d>
          <a:sp3d contourW="12700" prstMaterial="matte">
            <a:bevelT w="63500" h="50800"/>
            <a:contourClr>
              <a:srgbClr val="C0C0C0"/>
            </a:contourClr>
          </a:sp3d>
        </p:spPr>
      </p:pic>
      <p:pic>
        <p:nvPicPr>
          <p:cNvPr id="11" name="Picture 10">
            <a:extLst>
              <a:ext uri="{FF2B5EF4-FFF2-40B4-BE49-F238E27FC236}">
                <a16:creationId xmlns:a16="http://schemas.microsoft.com/office/drawing/2014/main" id="{95B99808-DF54-C5E0-052F-7AC90153E8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15" t="-1410" r="2872" b="73990"/>
          <a:stretch/>
        </p:blipFill>
        <p:spPr>
          <a:xfrm>
            <a:off x="10500767" y="-320633"/>
            <a:ext cx="7805896" cy="3173369"/>
          </a:xfrm>
          <a:prstGeom prst="ellipse">
            <a:avLst/>
          </a:prstGeom>
          <a:ln>
            <a:noFill/>
          </a:ln>
          <a:effectLst>
            <a:softEdge rad="112500"/>
          </a:effectLst>
        </p:spPr>
      </p:pic>
      <p:pic>
        <p:nvPicPr>
          <p:cNvPr id="8" name="Picture 7">
            <a:extLst>
              <a:ext uri="{FF2B5EF4-FFF2-40B4-BE49-F238E27FC236}">
                <a16:creationId xmlns:a16="http://schemas.microsoft.com/office/drawing/2014/main" id="{DDAB8B3D-68F6-C97D-94AD-F342A5BA1D8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6229" y="2309183"/>
            <a:ext cx="11040247" cy="9373794"/>
          </a:xfrm>
          <a:prstGeom prst="rect">
            <a:avLst/>
          </a:prstGeom>
          <a:scene3d>
            <a:camera prst="isometricOffAxis1Right"/>
            <a:lightRig rig="threePt" dir="t"/>
          </a:scene3d>
        </p:spPr>
      </p:pic>
      <p:pic>
        <p:nvPicPr>
          <p:cNvPr id="10" name="Picture 9">
            <a:extLst>
              <a:ext uri="{FF2B5EF4-FFF2-40B4-BE49-F238E27FC236}">
                <a16:creationId xmlns:a16="http://schemas.microsoft.com/office/drawing/2014/main" id="{1B13F27A-FE93-C7EE-3094-C57DF962E6A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2192000" y="2309183"/>
            <a:ext cx="11359706" cy="9645033"/>
          </a:xfrm>
          <a:prstGeom prst="rect">
            <a:avLst/>
          </a:prstGeom>
          <a:scene3d>
            <a:camera prst="isometricOffAxis1Right"/>
            <a:lightRig rig="threePt" dir="t"/>
          </a:scene3d>
        </p:spPr>
      </p:pic>
    </p:spTree>
    <p:extLst>
      <p:ext uri="{BB962C8B-B14F-4D97-AF65-F5344CB8AC3E}">
        <p14:creationId xmlns:p14="http://schemas.microsoft.com/office/powerpoint/2010/main" val="38399471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lide Title"/>
          <p:cNvSpPr txBox="1">
            <a:spLocks noGrp="1"/>
          </p:cNvSpPr>
          <p:nvPr>
            <p:ph type="title"/>
          </p:nvPr>
        </p:nvSpPr>
        <p:spPr>
          <a:prstGeom prst="rect">
            <a:avLst/>
          </a:prstGeom>
        </p:spPr>
        <p:txBody>
          <a:bodyPr/>
          <a:lstStyle/>
          <a:p>
            <a:endParaRPr/>
          </a:p>
        </p:txBody>
      </p:sp>
      <p:sp>
        <p:nvSpPr>
          <p:cNvPr id="154" name="Slide Subtitle"/>
          <p:cNvSpPr txBox="1">
            <a:spLocks noGrp="1"/>
          </p:cNvSpPr>
          <p:nvPr>
            <p:ph type="body" idx="21"/>
          </p:nvPr>
        </p:nvSpPr>
        <p:spPr>
          <a:prstGeom prst="rect">
            <a:avLst/>
          </a:prstGeom>
        </p:spPr>
        <p:txBody>
          <a:bodyPr/>
          <a:lstStyle/>
          <a:p>
            <a:endParaRPr/>
          </a:p>
        </p:txBody>
      </p:sp>
      <p:sp>
        <p:nvSpPr>
          <p:cNvPr id="155" name="Slide bullet text"/>
          <p:cNvSpPr txBox="1">
            <a:spLocks noGrp="1"/>
          </p:cNvSpPr>
          <p:nvPr>
            <p:ph type="body" idx="1"/>
          </p:nvPr>
        </p:nvSpPr>
        <p:spPr>
          <a:prstGeom prst="rect">
            <a:avLst/>
          </a:prstGeom>
        </p:spPr>
        <p:txBody>
          <a:bodyPr/>
          <a:lstStyle/>
          <a:p>
            <a:endParaRPr/>
          </a:p>
        </p:txBody>
      </p:sp>
      <p:pic>
        <p:nvPicPr>
          <p:cNvPr id="156" name="Powerpoint Fingerprint Template-1 copy.jpg" descr="Powerpoint Fingerprint Template-1 copy.jpg"/>
          <p:cNvPicPr>
            <a:picLocks noChangeAspect="1"/>
          </p:cNvPicPr>
          <p:nvPr/>
        </p:nvPicPr>
        <p:blipFill>
          <a:blip r:embed="rId2"/>
          <a:stretch>
            <a:fillRect/>
          </a:stretch>
        </p:blipFill>
        <p:spPr>
          <a:xfrm>
            <a:off x="1313" y="-258419"/>
            <a:ext cx="24381374" cy="13716000"/>
          </a:xfrm>
          <a:prstGeom prst="rect">
            <a:avLst/>
          </a:prstGeom>
          <a:ln w="12700">
            <a:miter lim="400000"/>
          </a:ln>
        </p:spPr>
      </p:pic>
      <p:pic>
        <p:nvPicPr>
          <p:cNvPr id="6" name="Picture 5" descr="Icon&#10;&#10;Description automatically generated">
            <a:extLst>
              <a:ext uri="{FF2B5EF4-FFF2-40B4-BE49-F238E27FC236}">
                <a16:creationId xmlns:a16="http://schemas.microsoft.com/office/drawing/2014/main" id="{5F522524-41AD-6217-97D7-D4E39C87D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7652" y="6102626"/>
            <a:ext cx="2862178" cy="260198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isometricLeftDown"/>
            <a:lightRig rig="soft" dir="t"/>
          </a:scene3d>
          <a:sp3d contourW="12700" prstMaterial="matte">
            <a:bevelT w="63500" h="50800"/>
            <a:contourClr>
              <a:srgbClr val="C0C0C0"/>
            </a:contourClr>
          </a:sp3d>
        </p:spPr>
      </p:pic>
      <p:pic>
        <p:nvPicPr>
          <p:cNvPr id="8" name="Picture 7">
            <a:extLst>
              <a:ext uri="{FF2B5EF4-FFF2-40B4-BE49-F238E27FC236}">
                <a16:creationId xmlns:a16="http://schemas.microsoft.com/office/drawing/2014/main" id="{DDAB8B3D-68F6-C97D-94AD-F342A5BA1D8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6229" y="2309184"/>
            <a:ext cx="11040246" cy="9373794"/>
          </a:xfrm>
          <a:prstGeom prst="rect">
            <a:avLst/>
          </a:prstGeom>
          <a:scene3d>
            <a:camera prst="isometricOffAxis1Right"/>
            <a:lightRig rig="threePt" dir="t"/>
          </a:scene3d>
        </p:spPr>
      </p:pic>
      <p:pic>
        <p:nvPicPr>
          <p:cNvPr id="10" name="Picture 9">
            <a:extLst>
              <a:ext uri="{FF2B5EF4-FFF2-40B4-BE49-F238E27FC236}">
                <a16:creationId xmlns:a16="http://schemas.microsoft.com/office/drawing/2014/main" id="{1B13F27A-FE93-C7EE-3094-C57DF962E6A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2217773" y="2309184"/>
            <a:ext cx="11359705" cy="9645033"/>
          </a:xfrm>
          <a:prstGeom prst="rect">
            <a:avLst/>
          </a:prstGeom>
          <a:scene3d>
            <a:camera prst="isometricOffAxis1Right"/>
            <a:lightRig rig="threePt" dir="t"/>
          </a:scene3d>
        </p:spPr>
      </p:pic>
      <p:pic>
        <p:nvPicPr>
          <p:cNvPr id="2" name="Picture 1">
            <a:extLst>
              <a:ext uri="{FF2B5EF4-FFF2-40B4-BE49-F238E27FC236}">
                <a16:creationId xmlns:a16="http://schemas.microsoft.com/office/drawing/2014/main" id="{9CEAF88A-8DF3-2D24-30A4-4BC0CE7C6CD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615" t="-1410" r="2872" b="73990"/>
          <a:stretch/>
        </p:blipFill>
        <p:spPr>
          <a:xfrm>
            <a:off x="10500767" y="-208666"/>
            <a:ext cx="7805896" cy="3173369"/>
          </a:xfrm>
          <a:prstGeom prst="ellipse">
            <a:avLst/>
          </a:prstGeom>
          <a:ln>
            <a:noFill/>
          </a:ln>
          <a:effectLst>
            <a:softEdge rad="112500"/>
          </a:effectLst>
        </p:spPr>
      </p:pic>
    </p:spTree>
    <p:extLst>
      <p:ext uri="{BB962C8B-B14F-4D97-AF65-F5344CB8AC3E}">
        <p14:creationId xmlns:p14="http://schemas.microsoft.com/office/powerpoint/2010/main" val="20116950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lide Title"/>
          <p:cNvSpPr txBox="1">
            <a:spLocks noGrp="1"/>
          </p:cNvSpPr>
          <p:nvPr>
            <p:ph type="title"/>
          </p:nvPr>
        </p:nvSpPr>
        <p:spPr>
          <a:prstGeom prst="rect">
            <a:avLst/>
          </a:prstGeom>
        </p:spPr>
        <p:txBody>
          <a:bodyPr/>
          <a:lstStyle/>
          <a:p>
            <a:endParaRPr/>
          </a:p>
        </p:txBody>
      </p:sp>
      <p:sp>
        <p:nvSpPr>
          <p:cNvPr id="154" name="Slide Subtitle"/>
          <p:cNvSpPr txBox="1">
            <a:spLocks noGrp="1"/>
          </p:cNvSpPr>
          <p:nvPr>
            <p:ph type="body" idx="21"/>
          </p:nvPr>
        </p:nvSpPr>
        <p:spPr>
          <a:prstGeom prst="rect">
            <a:avLst/>
          </a:prstGeom>
        </p:spPr>
        <p:txBody>
          <a:bodyPr/>
          <a:lstStyle/>
          <a:p>
            <a:endParaRPr/>
          </a:p>
        </p:txBody>
      </p:sp>
      <p:sp>
        <p:nvSpPr>
          <p:cNvPr id="155" name="Slide bullet text"/>
          <p:cNvSpPr txBox="1">
            <a:spLocks noGrp="1"/>
          </p:cNvSpPr>
          <p:nvPr>
            <p:ph type="body" idx="1"/>
          </p:nvPr>
        </p:nvSpPr>
        <p:spPr>
          <a:prstGeom prst="rect">
            <a:avLst/>
          </a:prstGeom>
        </p:spPr>
        <p:txBody>
          <a:bodyPr/>
          <a:lstStyle/>
          <a:p>
            <a:endParaRPr/>
          </a:p>
        </p:txBody>
      </p:sp>
      <p:pic>
        <p:nvPicPr>
          <p:cNvPr id="156" name="Powerpoint Fingerprint Template-1 copy.jpg" descr="Powerpoint Fingerprint Template-1 copy.jpg"/>
          <p:cNvPicPr>
            <a:picLocks noChangeAspect="1"/>
          </p:cNvPicPr>
          <p:nvPr/>
        </p:nvPicPr>
        <p:blipFill>
          <a:blip r:embed="rId2"/>
          <a:stretch>
            <a:fillRect/>
          </a:stretch>
        </p:blipFill>
        <p:spPr>
          <a:xfrm>
            <a:off x="1313" y="-258419"/>
            <a:ext cx="24381374" cy="13716000"/>
          </a:xfrm>
          <a:prstGeom prst="rect">
            <a:avLst/>
          </a:prstGeom>
          <a:ln w="12700">
            <a:miter lim="400000"/>
          </a:ln>
        </p:spPr>
      </p:pic>
      <p:pic>
        <p:nvPicPr>
          <p:cNvPr id="6" name="Picture 5" descr="Icon&#10;&#10;Description automatically generated">
            <a:extLst>
              <a:ext uri="{FF2B5EF4-FFF2-40B4-BE49-F238E27FC236}">
                <a16:creationId xmlns:a16="http://schemas.microsoft.com/office/drawing/2014/main" id="{5F522524-41AD-6217-97D7-D4E39C87D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7652" y="6102626"/>
            <a:ext cx="2862178" cy="260198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isometricLeftDown"/>
            <a:lightRig rig="soft" dir="t"/>
          </a:scene3d>
          <a:sp3d contourW="12700" prstMaterial="matte">
            <a:bevelT w="63500" h="50800"/>
            <a:contourClr>
              <a:srgbClr val="C0C0C0"/>
            </a:contourClr>
          </a:sp3d>
        </p:spPr>
      </p:pic>
      <p:pic>
        <p:nvPicPr>
          <p:cNvPr id="8" name="Picture 7">
            <a:extLst>
              <a:ext uri="{FF2B5EF4-FFF2-40B4-BE49-F238E27FC236}">
                <a16:creationId xmlns:a16="http://schemas.microsoft.com/office/drawing/2014/main" id="{DDAB8B3D-68F6-C97D-94AD-F342A5BA1D8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6229" y="2309184"/>
            <a:ext cx="11040246" cy="9373793"/>
          </a:xfrm>
          <a:prstGeom prst="rect">
            <a:avLst/>
          </a:prstGeom>
          <a:scene3d>
            <a:camera prst="isometricOffAxis1Right"/>
            <a:lightRig rig="threePt" dir="t"/>
          </a:scene3d>
        </p:spPr>
      </p:pic>
      <p:pic>
        <p:nvPicPr>
          <p:cNvPr id="10" name="Picture 9">
            <a:extLst>
              <a:ext uri="{FF2B5EF4-FFF2-40B4-BE49-F238E27FC236}">
                <a16:creationId xmlns:a16="http://schemas.microsoft.com/office/drawing/2014/main" id="{1B13F27A-FE93-C7EE-3094-C57DF962E6A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2217773" y="2339039"/>
            <a:ext cx="11359705" cy="9585322"/>
          </a:xfrm>
          <a:prstGeom prst="rect">
            <a:avLst/>
          </a:prstGeom>
          <a:scene3d>
            <a:camera prst="isometricOffAxis1Right"/>
            <a:lightRig rig="threePt" dir="t"/>
          </a:scene3d>
        </p:spPr>
      </p:pic>
      <p:pic>
        <p:nvPicPr>
          <p:cNvPr id="2" name="Picture 1">
            <a:extLst>
              <a:ext uri="{FF2B5EF4-FFF2-40B4-BE49-F238E27FC236}">
                <a16:creationId xmlns:a16="http://schemas.microsoft.com/office/drawing/2014/main" id="{4E77F6BA-2E9A-AD86-BA16-1844F57BAB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615" t="-1410" r="2872" b="73990"/>
          <a:stretch/>
        </p:blipFill>
        <p:spPr>
          <a:xfrm>
            <a:off x="10500767" y="-208666"/>
            <a:ext cx="7805896" cy="3173369"/>
          </a:xfrm>
          <a:prstGeom prst="ellipse">
            <a:avLst/>
          </a:prstGeom>
          <a:ln>
            <a:noFill/>
          </a:ln>
          <a:effectLst>
            <a:softEdge rad="112500"/>
          </a:effectLst>
        </p:spPr>
      </p:pic>
    </p:spTree>
    <p:extLst>
      <p:ext uri="{BB962C8B-B14F-4D97-AF65-F5344CB8AC3E}">
        <p14:creationId xmlns:p14="http://schemas.microsoft.com/office/powerpoint/2010/main" val="1305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lide Title"/>
          <p:cNvSpPr txBox="1">
            <a:spLocks noGrp="1"/>
          </p:cNvSpPr>
          <p:nvPr>
            <p:ph type="title"/>
          </p:nvPr>
        </p:nvSpPr>
        <p:spPr>
          <a:prstGeom prst="rect">
            <a:avLst/>
          </a:prstGeom>
        </p:spPr>
        <p:txBody>
          <a:bodyPr/>
          <a:lstStyle/>
          <a:p>
            <a:endParaRPr/>
          </a:p>
        </p:txBody>
      </p:sp>
      <p:sp>
        <p:nvSpPr>
          <p:cNvPr id="154" name="Slide Subtitle"/>
          <p:cNvSpPr txBox="1">
            <a:spLocks noGrp="1"/>
          </p:cNvSpPr>
          <p:nvPr>
            <p:ph type="body" idx="21"/>
          </p:nvPr>
        </p:nvSpPr>
        <p:spPr>
          <a:prstGeom prst="rect">
            <a:avLst/>
          </a:prstGeom>
        </p:spPr>
        <p:txBody>
          <a:bodyPr/>
          <a:lstStyle/>
          <a:p>
            <a:endParaRPr/>
          </a:p>
        </p:txBody>
      </p:sp>
      <p:sp>
        <p:nvSpPr>
          <p:cNvPr id="155" name="Slide bullet text"/>
          <p:cNvSpPr txBox="1">
            <a:spLocks noGrp="1"/>
          </p:cNvSpPr>
          <p:nvPr>
            <p:ph type="body" idx="1"/>
          </p:nvPr>
        </p:nvSpPr>
        <p:spPr>
          <a:prstGeom prst="rect">
            <a:avLst/>
          </a:prstGeom>
        </p:spPr>
        <p:txBody>
          <a:bodyPr/>
          <a:lstStyle/>
          <a:p>
            <a:endParaRPr/>
          </a:p>
        </p:txBody>
      </p:sp>
      <p:pic>
        <p:nvPicPr>
          <p:cNvPr id="156" name="Powerpoint Fingerprint Template-1 copy.jpg" descr="Powerpoint Fingerprint Template-1 copy.jpg"/>
          <p:cNvPicPr>
            <a:picLocks noChangeAspect="1"/>
          </p:cNvPicPr>
          <p:nvPr/>
        </p:nvPicPr>
        <p:blipFill>
          <a:blip r:embed="rId2"/>
          <a:stretch>
            <a:fillRect/>
          </a:stretch>
        </p:blipFill>
        <p:spPr>
          <a:xfrm>
            <a:off x="1313" y="-258419"/>
            <a:ext cx="24381374" cy="13716000"/>
          </a:xfrm>
          <a:prstGeom prst="rect">
            <a:avLst/>
          </a:prstGeom>
          <a:ln w="12700">
            <a:miter lim="400000"/>
          </a:ln>
        </p:spPr>
      </p:pic>
      <p:pic>
        <p:nvPicPr>
          <p:cNvPr id="6" name="Picture 5" descr="Icon&#10;&#10;Description automatically generated">
            <a:extLst>
              <a:ext uri="{FF2B5EF4-FFF2-40B4-BE49-F238E27FC236}">
                <a16:creationId xmlns:a16="http://schemas.microsoft.com/office/drawing/2014/main" id="{5F522524-41AD-6217-97D7-D4E39C87D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5522" y="6102626"/>
            <a:ext cx="2862178" cy="260198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isometricLeftDown"/>
            <a:lightRig rig="soft" dir="t"/>
          </a:scene3d>
          <a:sp3d contourW="12700" prstMaterial="matte">
            <a:bevelT w="63500" h="50800"/>
            <a:contourClr>
              <a:srgbClr val="C0C0C0"/>
            </a:contourClr>
          </a:sp3d>
        </p:spPr>
      </p:pic>
      <p:pic>
        <p:nvPicPr>
          <p:cNvPr id="8" name="Picture 7">
            <a:extLst>
              <a:ext uri="{FF2B5EF4-FFF2-40B4-BE49-F238E27FC236}">
                <a16:creationId xmlns:a16="http://schemas.microsoft.com/office/drawing/2014/main" id="{DDAB8B3D-68F6-C97D-94AD-F342A5BA1D8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6229" y="2309184"/>
            <a:ext cx="11040246" cy="9373793"/>
          </a:xfrm>
          <a:prstGeom prst="rect">
            <a:avLst/>
          </a:prstGeom>
          <a:scene3d>
            <a:camera prst="isometricOffAxis1Right"/>
            <a:lightRig rig="threePt" dir="t"/>
          </a:scene3d>
        </p:spPr>
      </p:pic>
      <p:pic>
        <p:nvPicPr>
          <p:cNvPr id="10" name="Picture 9">
            <a:extLst>
              <a:ext uri="{FF2B5EF4-FFF2-40B4-BE49-F238E27FC236}">
                <a16:creationId xmlns:a16="http://schemas.microsoft.com/office/drawing/2014/main" id="{1B13F27A-FE93-C7EE-3094-C57DF962E6A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2217773" y="2309184"/>
            <a:ext cx="11359705" cy="9645032"/>
          </a:xfrm>
          <a:prstGeom prst="rect">
            <a:avLst/>
          </a:prstGeom>
          <a:scene3d>
            <a:camera prst="isometricOffAxis1Right"/>
            <a:lightRig rig="threePt" dir="t"/>
          </a:scene3d>
        </p:spPr>
      </p:pic>
      <p:pic>
        <p:nvPicPr>
          <p:cNvPr id="2" name="Picture 1">
            <a:extLst>
              <a:ext uri="{FF2B5EF4-FFF2-40B4-BE49-F238E27FC236}">
                <a16:creationId xmlns:a16="http://schemas.microsoft.com/office/drawing/2014/main" id="{32E8609E-8EF6-0861-9479-D12D04BA089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615" t="-1410" r="2872" b="73990"/>
          <a:stretch/>
        </p:blipFill>
        <p:spPr>
          <a:xfrm>
            <a:off x="10500767" y="-208666"/>
            <a:ext cx="7805896" cy="3173369"/>
          </a:xfrm>
          <a:prstGeom prst="ellipse">
            <a:avLst/>
          </a:prstGeom>
          <a:ln>
            <a:noFill/>
          </a:ln>
          <a:effectLst>
            <a:softEdge rad="112500"/>
          </a:effectLst>
        </p:spPr>
      </p:pic>
    </p:spTree>
    <p:extLst>
      <p:ext uri="{BB962C8B-B14F-4D97-AF65-F5344CB8AC3E}">
        <p14:creationId xmlns:p14="http://schemas.microsoft.com/office/powerpoint/2010/main" val="36709904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owerpoint Fingerprint Template-1 copy.jpg" descr="Powerpoint Fingerprint Template-1 copy.jpg"/>
          <p:cNvPicPr>
            <a:picLocks noChangeAspect="1"/>
          </p:cNvPicPr>
          <p:nvPr/>
        </p:nvPicPr>
        <p:blipFill rotWithShape="1">
          <a:blip r:embed="rId2"/>
          <a:srcRect/>
          <a:stretch/>
        </p:blipFill>
        <p:spPr>
          <a:xfrm>
            <a:off x="20" y="10"/>
            <a:ext cx="24383980" cy="13715990"/>
          </a:xfrm>
          <a:prstGeom prst="rect">
            <a:avLst/>
          </a:prstGeom>
          <a:noFill/>
          <a:ln w="12700">
            <a:miter lim="400000"/>
          </a:ln>
        </p:spPr>
      </p:pic>
      <p:sp>
        <p:nvSpPr>
          <p:cNvPr id="8" name="Title 7">
            <a:extLst>
              <a:ext uri="{FF2B5EF4-FFF2-40B4-BE49-F238E27FC236}">
                <a16:creationId xmlns:a16="http://schemas.microsoft.com/office/drawing/2014/main" id="{A71ABE25-6F94-B4EA-FBD7-17CCAA2C1F8E}"/>
              </a:ext>
            </a:extLst>
          </p:cNvPr>
          <p:cNvSpPr>
            <a:spLocks noGrp="1"/>
          </p:cNvSpPr>
          <p:nvPr>
            <p:ph type="title"/>
          </p:nvPr>
        </p:nvSpPr>
        <p:spPr>
          <a:xfrm>
            <a:off x="744281" y="1"/>
            <a:ext cx="22902529" cy="1998920"/>
          </a:xfrm>
        </p:spPr>
        <p:txBody>
          <a:bodyPr anchor="ctr">
            <a:normAutofit fontScale="90000"/>
          </a:bodyPr>
          <a:lstStyle/>
          <a:p>
            <a:pPr algn="ctr"/>
            <a:br>
              <a:rPr lang="en-US" dirty="0">
                <a:latin typeface="Modern Love Caps" pitchFamily="82" charset="0"/>
                <a:cs typeface="Modern Love Caps" panose="020F0502020204030204" pitchFamily="34" charset="0"/>
              </a:rPr>
            </a:br>
            <a:r>
              <a:rPr lang="en-US" sz="10700" dirty="0">
                <a:solidFill>
                  <a:srgbClr val="002060"/>
                </a:solidFill>
                <a:latin typeface="Copperplate" panose="02000504000000020004" pitchFamily="2" charset="77"/>
                <a:cs typeface="Dubai" panose="020B0503030403030204" pitchFamily="34" charset="-78"/>
              </a:rPr>
              <a:t>guiding principles</a:t>
            </a:r>
          </a:p>
        </p:txBody>
      </p:sp>
      <p:sp>
        <p:nvSpPr>
          <p:cNvPr id="9" name="Text Placeholder 8">
            <a:extLst>
              <a:ext uri="{FF2B5EF4-FFF2-40B4-BE49-F238E27FC236}">
                <a16:creationId xmlns:a16="http://schemas.microsoft.com/office/drawing/2014/main" id="{A377B38C-AEDF-5418-7BF9-09016C61AE33}"/>
              </a:ext>
            </a:extLst>
          </p:cNvPr>
          <p:cNvSpPr>
            <a:spLocks noGrp="1"/>
          </p:cNvSpPr>
          <p:nvPr>
            <p:ph type="body" idx="1"/>
          </p:nvPr>
        </p:nvSpPr>
        <p:spPr>
          <a:xfrm>
            <a:off x="744280" y="2360428"/>
            <a:ext cx="22902530" cy="9122735"/>
          </a:xfrm>
        </p:spPr>
        <p:txBody>
          <a:bodyPr>
            <a:noAutofit/>
          </a:bodyPr>
          <a:lstStyle/>
          <a:p>
            <a:pPr algn="just">
              <a:lnSpc>
                <a:spcPct val="115000"/>
              </a:lnSpc>
            </a:pPr>
            <a:endParaRPr lang="en-US" sz="4800" b="1" dirty="0">
              <a:latin typeface="Dubai" panose="020B0503030403030204" pitchFamily="34" charset="-78"/>
              <a:ea typeface="Calibri" panose="020F0502020204030204" pitchFamily="34" charset="0"/>
              <a:cs typeface="Dubai" panose="020B0503030403030204" pitchFamily="34" charset="-78"/>
            </a:endParaRPr>
          </a:p>
          <a:p>
            <a:pPr marL="0" indent="0" defTabSz="1828800">
              <a:lnSpc>
                <a:spcPct val="100000"/>
              </a:lnSpc>
              <a:buSzTx/>
              <a:buNone/>
            </a:pPr>
            <a:r>
              <a:rPr lang="en-US" altLang="en-US" sz="4800" dirty="0">
                <a:latin typeface="Dubai" panose="020B0503030403030204" pitchFamily="34" charset="-78"/>
                <a:ea typeface="Calibri" panose="020F0502020204030204" pitchFamily="34" charset="0"/>
                <a:cs typeface="Dubai" panose="020B0503030403030204" pitchFamily="34" charset="-78"/>
              </a:rPr>
              <a:t>The Standing Operating Procedures on Workforce Management within the JCF is to be read in conjunction with the:</a:t>
            </a:r>
            <a:endParaRPr lang="en-US" altLang="en-US" sz="4800" dirty="0">
              <a:latin typeface="Dubai" panose="020B0503030403030204" pitchFamily="34" charset="-78"/>
              <a:cs typeface="Dubai" panose="020B0503030403030204" pitchFamily="34" charset="-78"/>
            </a:endParaRPr>
          </a:p>
          <a:p>
            <a:pPr marL="1828800" lvl="1" indent="-914400" defTabSz="1828800">
              <a:lnSpc>
                <a:spcPct val="100000"/>
              </a:lnSpc>
              <a:buSzTx/>
              <a:buFont typeface="+mj-lt"/>
              <a:buAutoNum type="arabicPeriod"/>
            </a:pPr>
            <a:r>
              <a:rPr lang="en-US" altLang="en-US" sz="4800" dirty="0">
                <a:latin typeface="Dubai" panose="020B0503030403030204" pitchFamily="34" charset="-78"/>
                <a:ea typeface="Calibri" panose="020F0502020204030204" pitchFamily="34" charset="0"/>
                <a:cs typeface="Dubai" panose="020B0503030403030204" pitchFamily="34" charset="-78"/>
              </a:rPr>
              <a:t>Constabulary Force Act </a:t>
            </a:r>
            <a:endParaRPr lang="en-US" altLang="en-US" sz="4800" dirty="0">
              <a:latin typeface="Dubai" panose="020B0503030403030204" pitchFamily="34" charset="-78"/>
              <a:cs typeface="Dubai" panose="020B0503030403030204" pitchFamily="34" charset="-78"/>
            </a:endParaRPr>
          </a:p>
          <a:p>
            <a:pPr marL="1828800" lvl="1" indent="-914400" defTabSz="1828800">
              <a:lnSpc>
                <a:spcPct val="100000"/>
              </a:lnSpc>
              <a:buSzTx/>
              <a:buFont typeface="+mj-lt"/>
              <a:buAutoNum type="arabicPeriod"/>
            </a:pPr>
            <a:r>
              <a:rPr lang="en-US" altLang="en-US" sz="4800" dirty="0">
                <a:latin typeface="Dubai" panose="020B0503030403030204" pitchFamily="34" charset="-78"/>
                <a:ea typeface="Calibri" panose="020F0502020204030204" pitchFamily="34" charset="0"/>
                <a:cs typeface="Dubai" panose="020B0503030403030204" pitchFamily="34" charset="-78"/>
              </a:rPr>
              <a:t>Book of Rules for the guidance and general direction of the JCF</a:t>
            </a:r>
            <a:endParaRPr lang="en-US" altLang="en-US" sz="4800" dirty="0">
              <a:latin typeface="Dubai" panose="020B0503030403030204" pitchFamily="34" charset="-78"/>
              <a:cs typeface="Dubai" panose="020B0503030403030204" pitchFamily="34" charset="-78"/>
            </a:endParaRPr>
          </a:p>
          <a:p>
            <a:pPr marL="1828800" lvl="1" indent="-914400" defTabSz="1828800">
              <a:lnSpc>
                <a:spcPct val="100000"/>
              </a:lnSpc>
              <a:buSzTx/>
              <a:buFont typeface="+mj-lt"/>
              <a:buAutoNum type="arabicPeriod"/>
            </a:pPr>
            <a:r>
              <a:rPr lang="en-US" altLang="en-US" sz="4800" dirty="0">
                <a:latin typeface="Dubai" panose="020B0503030403030204" pitchFamily="34" charset="-78"/>
                <a:ea typeface="Calibri" panose="020F0502020204030204" pitchFamily="34" charset="0"/>
                <a:cs typeface="Dubai" panose="020B0503030403030204" pitchFamily="34" charset="-78"/>
              </a:rPr>
              <a:t>JCF Standing Orders</a:t>
            </a:r>
          </a:p>
          <a:p>
            <a:pPr marL="1828800" lvl="1" indent="-914400" defTabSz="1828800">
              <a:lnSpc>
                <a:spcPct val="100000"/>
              </a:lnSpc>
              <a:buSzTx/>
              <a:buFont typeface="+mj-lt"/>
              <a:buAutoNum type="arabicPeriod"/>
            </a:pPr>
            <a:r>
              <a:rPr lang="en-US" altLang="en-US" sz="4800" dirty="0">
                <a:latin typeface="Dubai" panose="020B0503030403030204" pitchFamily="34" charset="-78"/>
                <a:ea typeface="Calibri" panose="020F0502020204030204" pitchFamily="34" charset="0"/>
                <a:cs typeface="Dubai" panose="020B0503030403030204" pitchFamily="34" charset="-78"/>
              </a:rPr>
              <a:t>Applicable Policies and Force Orders</a:t>
            </a:r>
          </a:p>
          <a:p>
            <a:pPr marL="914400" indent="-914400" algn="just">
              <a:lnSpc>
                <a:spcPct val="115000"/>
              </a:lnSpc>
              <a:buFont typeface="+mj-lt"/>
              <a:buAutoNum type="alphaLcPeriod" startAt="2"/>
            </a:pPr>
            <a:endParaRPr lang="en-US" sz="4800" dirty="0">
              <a:latin typeface="Dubai" panose="020B0503030403030204" pitchFamily="34" charset="-78"/>
              <a:ea typeface="Calibri" panose="020F0502020204030204" pitchFamily="34" charset="0"/>
              <a:cs typeface="Dubai" panose="020B0503030403030204" pitchFamily="34" charset="-78"/>
            </a:endParaRPr>
          </a:p>
          <a:p>
            <a:pPr marL="914400" indent="-914400">
              <a:lnSpc>
                <a:spcPct val="115000"/>
              </a:lnSpc>
              <a:buFont typeface="+mj-lt"/>
              <a:buAutoNum type="alphaLcPeriod" startAt="2"/>
            </a:pPr>
            <a:endParaRPr lang="en-US" sz="4800" dirty="0">
              <a:latin typeface="Dubai" panose="020B0503030403030204" pitchFamily="34" charset="-78"/>
              <a:ea typeface="Calibri" panose="020F0502020204030204" pitchFamily="34" charset="0"/>
              <a:cs typeface="Dubai" panose="020B0503030403030204" pitchFamily="34" charset="-78"/>
            </a:endParaRPr>
          </a:p>
          <a:p>
            <a:pPr marL="857250" indent="-857250" algn="just">
              <a:lnSpc>
                <a:spcPct val="115000"/>
              </a:lnSpc>
              <a:buFont typeface="Wingdings" pitchFamily="2" charset="2"/>
              <a:buChar char="ü"/>
            </a:pPr>
            <a:endParaRPr lang="en-US" sz="4800"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136823177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lide Title"/>
          <p:cNvSpPr txBox="1">
            <a:spLocks noGrp="1"/>
          </p:cNvSpPr>
          <p:nvPr>
            <p:ph type="title"/>
          </p:nvPr>
        </p:nvSpPr>
        <p:spPr>
          <a:prstGeom prst="rect">
            <a:avLst/>
          </a:prstGeom>
        </p:spPr>
        <p:txBody>
          <a:bodyPr/>
          <a:lstStyle/>
          <a:p>
            <a:endParaRPr/>
          </a:p>
        </p:txBody>
      </p:sp>
      <p:sp>
        <p:nvSpPr>
          <p:cNvPr id="154" name="Slide Subtitle"/>
          <p:cNvSpPr txBox="1">
            <a:spLocks noGrp="1"/>
          </p:cNvSpPr>
          <p:nvPr>
            <p:ph type="body" idx="21"/>
          </p:nvPr>
        </p:nvSpPr>
        <p:spPr>
          <a:prstGeom prst="rect">
            <a:avLst/>
          </a:prstGeom>
        </p:spPr>
        <p:txBody>
          <a:bodyPr/>
          <a:lstStyle/>
          <a:p>
            <a:endParaRPr/>
          </a:p>
        </p:txBody>
      </p:sp>
      <p:sp>
        <p:nvSpPr>
          <p:cNvPr id="155" name="Slide bullet text"/>
          <p:cNvSpPr txBox="1">
            <a:spLocks noGrp="1"/>
          </p:cNvSpPr>
          <p:nvPr>
            <p:ph type="body" idx="1"/>
          </p:nvPr>
        </p:nvSpPr>
        <p:spPr>
          <a:prstGeom prst="rect">
            <a:avLst/>
          </a:prstGeom>
        </p:spPr>
        <p:txBody>
          <a:bodyPr/>
          <a:lstStyle/>
          <a:p>
            <a:endParaRPr/>
          </a:p>
        </p:txBody>
      </p:sp>
      <p:pic>
        <p:nvPicPr>
          <p:cNvPr id="156" name="Powerpoint Fingerprint Template-1 copy.jpg" descr="Powerpoint Fingerprint Template-1 copy.jpg"/>
          <p:cNvPicPr>
            <a:picLocks noChangeAspect="1"/>
          </p:cNvPicPr>
          <p:nvPr/>
        </p:nvPicPr>
        <p:blipFill>
          <a:blip r:embed="rId2"/>
          <a:stretch>
            <a:fillRect/>
          </a:stretch>
        </p:blipFill>
        <p:spPr>
          <a:xfrm>
            <a:off x="1313" y="-370386"/>
            <a:ext cx="24381374" cy="13716000"/>
          </a:xfrm>
          <a:prstGeom prst="rect">
            <a:avLst/>
          </a:prstGeom>
          <a:ln w="12700">
            <a:miter lim="400000"/>
          </a:ln>
        </p:spPr>
      </p:pic>
      <p:pic>
        <p:nvPicPr>
          <p:cNvPr id="8" name="Picture 7">
            <a:extLst>
              <a:ext uri="{FF2B5EF4-FFF2-40B4-BE49-F238E27FC236}">
                <a16:creationId xmlns:a16="http://schemas.microsoft.com/office/drawing/2014/main" id="{DDAB8B3D-68F6-C97D-94AD-F342A5BA1D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6229" y="2372962"/>
            <a:ext cx="11040245" cy="9373793"/>
          </a:xfrm>
          <a:prstGeom prst="rect">
            <a:avLst/>
          </a:prstGeom>
          <a:scene3d>
            <a:camera prst="isometricOffAxis1Right"/>
            <a:lightRig rig="threePt" dir="t"/>
          </a:scene3d>
        </p:spPr>
      </p:pic>
      <p:pic>
        <p:nvPicPr>
          <p:cNvPr id="2" name="Picture 1">
            <a:extLst>
              <a:ext uri="{FF2B5EF4-FFF2-40B4-BE49-F238E27FC236}">
                <a16:creationId xmlns:a16="http://schemas.microsoft.com/office/drawing/2014/main" id="{AC916FBE-DD98-B390-5DED-0D47FEB8BA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15" t="-1410" r="2872" b="73990"/>
          <a:stretch/>
        </p:blipFill>
        <p:spPr>
          <a:xfrm>
            <a:off x="10601871" y="3591160"/>
            <a:ext cx="12967256" cy="5271642"/>
          </a:xfrm>
          <a:prstGeom prst="ellipse">
            <a:avLst/>
          </a:prstGeom>
          <a:ln>
            <a:noFill/>
          </a:ln>
          <a:effectLst>
            <a:softEdge rad="112500"/>
          </a:effectLst>
        </p:spPr>
      </p:pic>
    </p:spTree>
    <p:extLst>
      <p:ext uri="{BB962C8B-B14F-4D97-AF65-F5344CB8AC3E}">
        <p14:creationId xmlns:p14="http://schemas.microsoft.com/office/powerpoint/2010/main" val="28644335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lide Title"/>
          <p:cNvSpPr txBox="1">
            <a:spLocks noGrp="1"/>
          </p:cNvSpPr>
          <p:nvPr>
            <p:ph type="title"/>
          </p:nvPr>
        </p:nvSpPr>
        <p:spPr>
          <a:prstGeom prst="rect">
            <a:avLst/>
          </a:prstGeom>
        </p:spPr>
        <p:txBody>
          <a:bodyPr/>
          <a:lstStyle/>
          <a:p>
            <a:endParaRPr/>
          </a:p>
        </p:txBody>
      </p:sp>
      <p:sp>
        <p:nvSpPr>
          <p:cNvPr id="154" name="Slide Subtitle"/>
          <p:cNvSpPr txBox="1">
            <a:spLocks noGrp="1"/>
          </p:cNvSpPr>
          <p:nvPr>
            <p:ph type="body" idx="21"/>
          </p:nvPr>
        </p:nvSpPr>
        <p:spPr>
          <a:prstGeom prst="rect">
            <a:avLst/>
          </a:prstGeom>
        </p:spPr>
        <p:txBody>
          <a:bodyPr/>
          <a:lstStyle/>
          <a:p>
            <a:endParaRPr/>
          </a:p>
        </p:txBody>
      </p:sp>
      <p:sp>
        <p:nvSpPr>
          <p:cNvPr id="155" name="Slide bullet text"/>
          <p:cNvSpPr txBox="1">
            <a:spLocks noGrp="1"/>
          </p:cNvSpPr>
          <p:nvPr>
            <p:ph type="body" idx="1"/>
          </p:nvPr>
        </p:nvSpPr>
        <p:spPr>
          <a:prstGeom prst="rect">
            <a:avLst/>
          </a:prstGeom>
        </p:spPr>
        <p:txBody>
          <a:bodyPr/>
          <a:lstStyle/>
          <a:p>
            <a:endParaRPr/>
          </a:p>
        </p:txBody>
      </p:sp>
      <p:pic>
        <p:nvPicPr>
          <p:cNvPr id="156" name="Powerpoint Fingerprint Template-1 copy.jpg" descr="Powerpoint Fingerprint Template-1 copy.jpg"/>
          <p:cNvPicPr>
            <a:picLocks noChangeAspect="1"/>
          </p:cNvPicPr>
          <p:nvPr/>
        </p:nvPicPr>
        <p:blipFill>
          <a:blip r:embed="rId2"/>
          <a:stretch>
            <a:fillRect/>
          </a:stretch>
        </p:blipFill>
        <p:spPr>
          <a:xfrm>
            <a:off x="1313" y="0"/>
            <a:ext cx="24381374" cy="13716000"/>
          </a:xfrm>
          <a:prstGeom prst="rect">
            <a:avLst/>
          </a:prstGeom>
          <a:ln w="12700">
            <a:miter lim="400000"/>
          </a:ln>
        </p:spPr>
      </p:pic>
      <p:pic>
        <p:nvPicPr>
          <p:cNvPr id="5" name="Picture 4">
            <a:extLst>
              <a:ext uri="{FF2B5EF4-FFF2-40B4-BE49-F238E27FC236}">
                <a16:creationId xmlns:a16="http://schemas.microsoft.com/office/drawing/2014/main" id="{6D19D578-282C-0778-217E-3874E6FB1D0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50090" y="-111966"/>
            <a:ext cx="11529363" cy="14169495"/>
          </a:xfrm>
          <a:prstGeom prst="rect">
            <a:avLst/>
          </a:prstGeom>
        </p:spPr>
      </p:pic>
    </p:spTree>
    <p:extLst>
      <p:ext uri="{BB962C8B-B14F-4D97-AF65-F5344CB8AC3E}">
        <p14:creationId xmlns:p14="http://schemas.microsoft.com/office/powerpoint/2010/main" val="421019483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owerpoint Fingerprint Template-1 copy.jpg" descr="Powerpoint Fingerprint Template-1 copy.jpg"/>
          <p:cNvPicPr>
            <a:picLocks noChangeAspect="1"/>
          </p:cNvPicPr>
          <p:nvPr/>
        </p:nvPicPr>
        <p:blipFill rotWithShape="1">
          <a:blip r:embed="rId2"/>
          <a:srcRect/>
          <a:stretch/>
        </p:blipFill>
        <p:spPr>
          <a:xfrm>
            <a:off x="20" y="10"/>
            <a:ext cx="24383980" cy="13715990"/>
          </a:xfrm>
          <a:prstGeom prst="rect">
            <a:avLst/>
          </a:prstGeom>
          <a:noFill/>
          <a:ln w="12700">
            <a:miter lim="400000"/>
          </a:ln>
        </p:spPr>
      </p:pic>
      <p:sp>
        <p:nvSpPr>
          <p:cNvPr id="8" name="Title 7">
            <a:extLst>
              <a:ext uri="{FF2B5EF4-FFF2-40B4-BE49-F238E27FC236}">
                <a16:creationId xmlns:a16="http://schemas.microsoft.com/office/drawing/2014/main" id="{A71ABE25-6F94-B4EA-FBD7-17CCAA2C1F8E}"/>
              </a:ext>
            </a:extLst>
          </p:cNvPr>
          <p:cNvSpPr>
            <a:spLocks noGrp="1"/>
          </p:cNvSpPr>
          <p:nvPr>
            <p:ph type="title"/>
          </p:nvPr>
        </p:nvSpPr>
        <p:spPr>
          <a:xfrm>
            <a:off x="744281" y="1"/>
            <a:ext cx="22902529" cy="1998920"/>
          </a:xfrm>
        </p:spPr>
        <p:txBody>
          <a:bodyPr anchor="ctr">
            <a:normAutofit fontScale="90000"/>
          </a:bodyPr>
          <a:lstStyle/>
          <a:p>
            <a:pPr algn="ctr"/>
            <a:br>
              <a:rPr lang="en-US" dirty="0">
                <a:latin typeface="Modern Love Caps" pitchFamily="82" charset="0"/>
                <a:cs typeface="Modern Love Caps" panose="020F0502020204030204" pitchFamily="34" charset="0"/>
              </a:rPr>
            </a:br>
            <a:r>
              <a:rPr lang="en-US" sz="8000" dirty="0">
                <a:solidFill>
                  <a:srgbClr val="002060"/>
                </a:solidFill>
                <a:latin typeface="Copperplate" panose="02000504000000020004" pitchFamily="2" charset="77"/>
                <a:cs typeface="Dubai" panose="020B0503030403030204" pitchFamily="34" charset="-78"/>
              </a:rPr>
              <a:t>approved forms </a:t>
            </a:r>
          </a:p>
        </p:txBody>
      </p:sp>
      <p:sp>
        <p:nvSpPr>
          <p:cNvPr id="9" name="Text Placeholder 8">
            <a:extLst>
              <a:ext uri="{FF2B5EF4-FFF2-40B4-BE49-F238E27FC236}">
                <a16:creationId xmlns:a16="http://schemas.microsoft.com/office/drawing/2014/main" id="{A377B38C-AEDF-5418-7BF9-09016C61AE33}"/>
              </a:ext>
            </a:extLst>
          </p:cNvPr>
          <p:cNvSpPr>
            <a:spLocks noGrp="1"/>
          </p:cNvSpPr>
          <p:nvPr>
            <p:ph type="body" idx="1"/>
          </p:nvPr>
        </p:nvSpPr>
        <p:spPr>
          <a:xfrm>
            <a:off x="744280" y="2360428"/>
            <a:ext cx="22902530" cy="9122735"/>
          </a:xfrm>
        </p:spPr>
        <p:txBody>
          <a:bodyPr>
            <a:noAutofit/>
          </a:bodyPr>
          <a:lstStyle/>
          <a:p>
            <a:pPr marL="857250" indent="-857250" algn="just">
              <a:lnSpc>
                <a:spcPct val="115000"/>
              </a:lnSpc>
              <a:buFont typeface="Wingdings" pitchFamily="2" charset="2"/>
              <a:buChar char="ü"/>
            </a:pPr>
            <a:endParaRPr lang="en-US" sz="4800" b="1" dirty="0">
              <a:latin typeface="Dubai" panose="020B0503030403030204" pitchFamily="34" charset="-78"/>
              <a:ea typeface="Calibri" panose="020F0502020204030204" pitchFamily="34" charset="0"/>
              <a:cs typeface="Dubai" panose="020B0503030403030204" pitchFamily="34" charset="-78"/>
            </a:endParaRPr>
          </a:p>
          <a:p>
            <a:pPr marL="1828800" lvl="1" indent="-914400" defTabSz="1828800">
              <a:lnSpc>
                <a:spcPct val="100000"/>
              </a:lnSpc>
              <a:buSzTx/>
              <a:buFont typeface="+mj-lt"/>
              <a:buAutoNum type="arabicPeriod"/>
            </a:pPr>
            <a:endParaRPr lang="en-US" altLang="en-US" sz="4800" dirty="0">
              <a:latin typeface="Dubai" panose="020B0503030403030204" pitchFamily="34" charset="-78"/>
              <a:ea typeface="Calibri" panose="020F0502020204030204" pitchFamily="34" charset="0"/>
              <a:cs typeface="Dubai" panose="020B0503030403030204" pitchFamily="34" charset="-78"/>
            </a:endParaRPr>
          </a:p>
          <a:p>
            <a:pPr marL="1828800" lvl="1" indent="-914400" defTabSz="1828800">
              <a:lnSpc>
                <a:spcPct val="100000"/>
              </a:lnSpc>
              <a:buSzTx/>
              <a:buFont typeface="+mj-lt"/>
              <a:buAutoNum type="arabicPeriod"/>
            </a:pPr>
            <a:r>
              <a:rPr lang="en-US" altLang="en-US" sz="4800" dirty="0">
                <a:latin typeface="Dubai" panose="020B0503030403030204" pitchFamily="34" charset="-78"/>
                <a:ea typeface="Calibri" panose="020F0502020204030204" pitchFamily="34" charset="0"/>
                <a:cs typeface="Dubai" panose="020B0503030403030204" pitchFamily="34" charset="-78"/>
              </a:rPr>
              <a:t>Duty Forecast </a:t>
            </a:r>
          </a:p>
          <a:p>
            <a:pPr marL="1828800" lvl="1" indent="-914400" defTabSz="1828800">
              <a:lnSpc>
                <a:spcPct val="100000"/>
              </a:lnSpc>
              <a:buSzTx/>
              <a:buFont typeface="+mj-lt"/>
              <a:buAutoNum type="arabicPeriod"/>
            </a:pPr>
            <a:r>
              <a:rPr lang="en-US" altLang="en-US" sz="4800" dirty="0">
                <a:latin typeface="Dubai" panose="020B0503030403030204" pitchFamily="34" charset="-78"/>
                <a:cs typeface="Dubai" panose="020B0503030403030204" pitchFamily="34" charset="-78"/>
              </a:rPr>
              <a:t>Extra-Time Ticket</a:t>
            </a:r>
          </a:p>
          <a:p>
            <a:pPr marL="1828800" lvl="1" indent="-914400" defTabSz="1828800">
              <a:lnSpc>
                <a:spcPct val="100000"/>
              </a:lnSpc>
              <a:buSzTx/>
              <a:buFont typeface="+mj-lt"/>
              <a:buAutoNum type="arabicPeriod"/>
            </a:pPr>
            <a:r>
              <a:rPr lang="en-US" altLang="en-US" sz="4800" dirty="0">
                <a:latin typeface="Dubai" panose="020B0503030403030204" pitchFamily="34" charset="-78"/>
                <a:cs typeface="Dubai" panose="020B0503030403030204" pitchFamily="34" charset="-78"/>
              </a:rPr>
              <a:t>Time Sheet</a:t>
            </a:r>
          </a:p>
          <a:p>
            <a:pPr marL="914400" indent="-914400" algn="just">
              <a:lnSpc>
                <a:spcPct val="115000"/>
              </a:lnSpc>
              <a:buFont typeface="+mj-lt"/>
              <a:buAutoNum type="alphaLcPeriod" startAt="2"/>
            </a:pPr>
            <a:endParaRPr lang="en-US" sz="4800" dirty="0">
              <a:latin typeface="Dubai" panose="020B0503030403030204" pitchFamily="34" charset="-78"/>
              <a:ea typeface="Calibri" panose="020F0502020204030204" pitchFamily="34" charset="0"/>
              <a:cs typeface="Dubai" panose="020B0503030403030204" pitchFamily="34" charset="-78"/>
            </a:endParaRPr>
          </a:p>
          <a:p>
            <a:pPr marL="914400" indent="-914400">
              <a:lnSpc>
                <a:spcPct val="115000"/>
              </a:lnSpc>
              <a:buFont typeface="+mj-lt"/>
              <a:buAutoNum type="alphaLcPeriod" startAt="2"/>
            </a:pPr>
            <a:endParaRPr lang="en-US" sz="4800" dirty="0">
              <a:latin typeface="Dubai" panose="020B0503030403030204" pitchFamily="34" charset="-78"/>
              <a:ea typeface="Calibri" panose="020F0502020204030204" pitchFamily="34" charset="0"/>
              <a:cs typeface="Dubai" panose="020B0503030403030204" pitchFamily="34" charset="-78"/>
            </a:endParaRPr>
          </a:p>
          <a:p>
            <a:pPr marL="857250" indent="-857250" algn="just">
              <a:lnSpc>
                <a:spcPct val="115000"/>
              </a:lnSpc>
              <a:buFont typeface="Wingdings" pitchFamily="2" charset="2"/>
              <a:buChar char="ü"/>
            </a:pPr>
            <a:endParaRPr lang="en-US" sz="4800"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190512471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owerpoint Fingerprint Template-1 copy.jpg" descr="Powerpoint Fingerprint Template-1 copy.jpg"/>
          <p:cNvPicPr>
            <a:picLocks noChangeAspect="1"/>
          </p:cNvPicPr>
          <p:nvPr/>
        </p:nvPicPr>
        <p:blipFill rotWithShape="1">
          <a:blip r:embed="rId2"/>
          <a:srcRect/>
          <a:stretch/>
        </p:blipFill>
        <p:spPr>
          <a:xfrm>
            <a:off x="20" y="10"/>
            <a:ext cx="24383980" cy="13715990"/>
          </a:xfrm>
          <a:prstGeom prst="rect">
            <a:avLst/>
          </a:prstGeom>
          <a:noFill/>
          <a:ln w="12700">
            <a:miter lim="400000"/>
          </a:ln>
        </p:spPr>
      </p:pic>
      <p:sp>
        <p:nvSpPr>
          <p:cNvPr id="8" name="Title 7">
            <a:extLst>
              <a:ext uri="{FF2B5EF4-FFF2-40B4-BE49-F238E27FC236}">
                <a16:creationId xmlns:a16="http://schemas.microsoft.com/office/drawing/2014/main" id="{A71ABE25-6F94-B4EA-FBD7-17CCAA2C1F8E}"/>
              </a:ext>
            </a:extLst>
          </p:cNvPr>
          <p:cNvSpPr>
            <a:spLocks noGrp="1"/>
          </p:cNvSpPr>
          <p:nvPr>
            <p:ph type="title"/>
          </p:nvPr>
        </p:nvSpPr>
        <p:spPr>
          <a:xfrm>
            <a:off x="744281" y="1"/>
            <a:ext cx="22902529" cy="1998920"/>
          </a:xfrm>
        </p:spPr>
        <p:txBody>
          <a:bodyPr anchor="ctr">
            <a:normAutofit fontScale="90000"/>
          </a:bodyPr>
          <a:lstStyle/>
          <a:p>
            <a:pPr algn="ctr"/>
            <a:br>
              <a:rPr lang="en-US" dirty="0">
                <a:latin typeface="Modern Love Caps" pitchFamily="82" charset="0"/>
                <a:cs typeface="Modern Love Caps" panose="020F0502020204030204" pitchFamily="34" charset="0"/>
              </a:rPr>
            </a:br>
            <a:r>
              <a:rPr lang="en-US" sz="8000" dirty="0">
                <a:solidFill>
                  <a:srgbClr val="002060"/>
                </a:solidFill>
                <a:latin typeface="Copperplate" panose="02000504000000020004" pitchFamily="2" charset="77"/>
                <a:cs typeface="Dubai" panose="020B0503030403030204" pitchFamily="34" charset="-78"/>
              </a:rPr>
              <a:t>Member portal</a:t>
            </a:r>
          </a:p>
        </p:txBody>
      </p:sp>
      <p:sp>
        <p:nvSpPr>
          <p:cNvPr id="9" name="Text Placeholder 8">
            <a:extLst>
              <a:ext uri="{FF2B5EF4-FFF2-40B4-BE49-F238E27FC236}">
                <a16:creationId xmlns:a16="http://schemas.microsoft.com/office/drawing/2014/main" id="{A377B38C-AEDF-5418-7BF9-09016C61AE33}"/>
              </a:ext>
            </a:extLst>
          </p:cNvPr>
          <p:cNvSpPr>
            <a:spLocks noGrp="1"/>
          </p:cNvSpPr>
          <p:nvPr>
            <p:ph type="body" idx="1"/>
          </p:nvPr>
        </p:nvSpPr>
        <p:spPr>
          <a:xfrm>
            <a:off x="744280" y="2360428"/>
            <a:ext cx="22902530" cy="9122735"/>
          </a:xfrm>
        </p:spPr>
        <p:txBody>
          <a:bodyPr>
            <a:noAutofit/>
          </a:bodyPr>
          <a:lstStyle/>
          <a:p>
            <a:pPr marL="857250" indent="-857250" algn="just">
              <a:lnSpc>
                <a:spcPct val="115000"/>
              </a:lnSpc>
              <a:buFont typeface="Wingdings" pitchFamily="2" charset="2"/>
              <a:buChar char="ü"/>
            </a:pPr>
            <a:endParaRPr lang="en-US" sz="4800" b="1" dirty="0">
              <a:latin typeface="Dubai" panose="020B0503030403030204" pitchFamily="34" charset="-78"/>
              <a:ea typeface="Calibri" panose="020F0502020204030204" pitchFamily="34" charset="0"/>
              <a:cs typeface="Dubai" panose="020B0503030403030204" pitchFamily="34" charset="-78"/>
            </a:endParaRPr>
          </a:p>
          <a:p>
            <a:pPr marL="1828800" lvl="1" indent="-914400" defTabSz="1828800">
              <a:lnSpc>
                <a:spcPct val="100000"/>
              </a:lnSpc>
              <a:buSzTx/>
              <a:buFont typeface="+mj-lt"/>
              <a:buAutoNum type="arabicPeriod"/>
            </a:pPr>
            <a:endParaRPr lang="en-US" altLang="en-US" sz="4800" dirty="0">
              <a:latin typeface="Dubai" panose="020B0503030403030204" pitchFamily="34" charset="-78"/>
              <a:ea typeface="Calibri" panose="020F0502020204030204" pitchFamily="34" charset="0"/>
              <a:cs typeface="Dubai" panose="020B0503030403030204" pitchFamily="34" charset="-78"/>
            </a:endParaRPr>
          </a:p>
          <a:p>
            <a:pPr algn="just">
              <a:lnSpc>
                <a:spcPct val="115000"/>
              </a:lnSpc>
            </a:pPr>
            <a:r>
              <a:rPr lang="en-US" sz="4800" dirty="0">
                <a:hlinkClick r:id="rId3"/>
              </a:rPr>
              <a:t>https://portal.jcf.gov.jm</a:t>
            </a:r>
            <a:endParaRPr lang="en-US" sz="4800" dirty="0"/>
          </a:p>
          <a:p>
            <a:pPr algn="just">
              <a:lnSpc>
                <a:spcPct val="115000"/>
              </a:lnSpc>
            </a:pPr>
            <a:endParaRPr lang="en-US" sz="4800" dirty="0"/>
          </a:p>
          <a:p>
            <a:pPr algn="just">
              <a:lnSpc>
                <a:spcPct val="115000"/>
              </a:lnSpc>
            </a:pPr>
            <a:endParaRPr lang="en-US" sz="4800" dirty="0">
              <a:latin typeface="Dubai" panose="020B0503030403030204" pitchFamily="34" charset="-78"/>
              <a:ea typeface="Calibri" panose="020F0502020204030204" pitchFamily="34" charset="0"/>
              <a:cs typeface="Dubai" panose="020B0503030403030204" pitchFamily="34" charset="-78"/>
            </a:endParaRPr>
          </a:p>
          <a:p>
            <a:pPr marL="914400" indent="-914400">
              <a:lnSpc>
                <a:spcPct val="115000"/>
              </a:lnSpc>
              <a:buFont typeface="+mj-lt"/>
              <a:buAutoNum type="alphaLcPeriod" startAt="2"/>
            </a:pPr>
            <a:endParaRPr lang="en-US" sz="4800" dirty="0">
              <a:latin typeface="Dubai" panose="020B0503030403030204" pitchFamily="34" charset="-78"/>
              <a:ea typeface="Calibri" panose="020F0502020204030204" pitchFamily="34" charset="0"/>
              <a:cs typeface="Dubai" panose="020B0503030403030204" pitchFamily="34" charset="-78"/>
            </a:endParaRPr>
          </a:p>
          <a:p>
            <a:pPr marL="857250" indent="-857250" algn="just">
              <a:lnSpc>
                <a:spcPct val="115000"/>
              </a:lnSpc>
              <a:buFont typeface="Wingdings" pitchFamily="2" charset="2"/>
              <a:buChar char="ü"/>
            </a:pPr>
            <a:endParaRPr lang="en-US" sz="4800"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41560289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owerpoint Fingerprint Template-1 copy.jpg" descr="Powerpoint Fingerprint Template-1 copy.jpg"/>
          <p:cNvPicPr>
            <a:picLocks noChangeAspect="1"/>
          </p:cNvPicPr>
          <p:nvPr/>
        </p:nvPicPr>
        <p:blipFill rotWithShape="1">
          <a:blip r:embed="rId2"/>
          <a:srcRect/>
          <a:stretch/>
        </p:blipFill>
        <p:spPr>
          <a:xfrm>
            <a:off x="20" y="10"/>
            <a:ext cx="24383980" cy="13715990"/>
          </a:xfrm>
          <a:prstGeom prst="rect">
            <a:avLst/>
          </a:prstGeom>
          <a:noFill/>
          <a:ln w="12700">
            <a:miter lim="400000"/>
          </a:ln>
        </p:spPr>
      </p:pic>
      <p:sp>
        <p:nvSpPr>
          <p:cNvPr id="8" name="Title 7">
            <a:extLst>
              <a:ext uri="{FF2B5EF4-FFF2-40B4-BE49-F238E27FC236}">
                <a16:creationId xmlns:a16="http://schemas.microsoft.com/office/drawing/2014/main" id="{A71ABE25-6F94-B4EA-FBD7-17CCAA2C1F8E}"/>
              </a:ext>
            </a:extLst>
          </p:cNvPr>
          <p:cNvSpPr>
            <a:spLocks noGrp="1"/>
          </p:cNvSpPr>
          <p:nvPr>
            <p:ph type="title"/>
          </p:nvPr>
        </p:nvSpPr>
        <p:spPr>
          <a:xfrm>
            <a:off x="744281" y="1"/>
            <a:ext cx="23463732" cy="1998920"/>
          </a:xfrm>
        </p:spPr>
        <p:txBody>
          <a:bodyPr anchor="ctr">
            <a:normAutofit fontScale="90000"/>
          </a:bodyPr>
          <a:lstStyle/>
          <a:p>
            <a:pPr algn="ctr"/>
            <a:br>
              <a:rPr lang="en-US" dirty="0">
                <a:latin typeface="Modern Love Caps" pitchFamily="82" charset="0"/>
                <a:cs typeface="Modern Love Caps" panose="020F0502020204030204" pitchFamily="34" charset="0"/>
              </a:rPr>
            </a:br>
            <a:r>
              <a:rPr lang="en-US" sz="10700" dirty="0">
                <a:solidFill>
                  <a:srgbClr val="002060"/>
                </a:solidFill>
                <a:latin typeface="Copperplate" panose="02000504000000020004" pitchFamily="2" charset="77"/>
                <a:cs typeface="Dubai" panose="020B0503030403030204" pitchFamily="34" charset="-78"/>
              </a:rPr>
              <a:t>Key Definitions </a:t>
            </a:r>
          </a:p>
        </p:txBody>
      </p:sp>
      <p:sp>
        <p:nvSpPr>
          <p:cNvPr id="9" name="Text Placeholder 8">
            <a:extLst>
              <a:ext uri="{FF2B5EF4-FFF2-40B4-BE49-F238E27FC236}">
                <a16:creationId xmlns:a16="http://schemas.microsoft.com/office/drawing/2014/main" id="{A377B38C-AEDF-5418-7BF9-09016C61AE33}"/>
              </a:ext>
            </a:extLst>
          </p:cNvPr>
          <p:cNvSpPr>
            <a:spLocks noGrp="1"/>
          </p:cNvSpPr>
          <p:nvPr>
            <p:ph type="body" idx="1"/>
          </p:nvPr>
        </p:nvSpPr>
        <p:spPr>
          <a:xfrm>
            <a:off x="744280" y="2615608"/>
            <a:ext cx="22902530" cy="8867555"/>
          </a:xfrm>
        </p:spPr>
        <p:txBody>
          <a:bodyPr>
            <a:noAutofit/>
          </a:bodyPr>
          <a:lstStyle/>
          <a:p>
            <a:pPr marL="857250" indent="-857250" algn="just">
              <a:lnSpc>
                <a:spcPct val="115000"/>
              </a:lnSpc>
              <a:buFont typeface="Wingdings" pitchFamily="2" charset="2"/>
              <a:buChar char="ü"/>
            </a:pPr>
            <a:endParaRPr lang="en-US" sz="4800" b="1" dirty="0">
              <a:effectLst/>
              <a:latin typeface="Dubai" panose="020B0503030403030204" pitchFamily="34" charset="-78"/>
              <a:ea typeface="Calibri" panose="020F0502020204030204" pitchFamily="34" charset="0"/>
              <a:cs typeface="Dubai" panose="020B0503030403030204" pitchFamily="34" charset="-78"/>
            </a:endParaRPr>
          </a:p>
          <a:p>
            <a:pPr marL="857250" indent="-857250" algn="just">
              <a:lnSpc>
                <a:spcPct val="115000"/>
              </a:lnSpc>
              <a:buFont typeface="Wingdings" pitchFamily="2" charset="2"/>
              <a:buChar char="ü"/>
            </a:pPr>
            <a:r>
              <a:rPr lang="en-US" sz="4800" b="1" dirty="0">
                <a:effectLst/>
                <a:latin typeface="Dubai" panose="020B0503030403030204" pitchFamily="34" charset="-78"/>
                <a:ea typeface="Calibri" panose="020F0502020204030204" pitchFamily="34" charset="0"/>
                <a:cs typeface="Dubai" panose="020B0503030403030204" pitchFamily="34" charset="-78"/>
              </a:rPr>
              <a:t>Workforce Management Solution (WMS) - </a:t>
            </a:r>
            <a:r>
              <a:rPr lang="en-US" sz="4800" dirty="0">
                <a:effectLst/>
                <a:latin typeface="Dubai" panose="020B0503030403030204" pitchFamily="34" charset="-78"/>
                <a:ea typeface="Calibri" panose="020F0502020204030204" pitchFamily="34" charset="0"/>
                <a:cs typeface="Dubai" panose="020B0503030403030204" pitchFamily="34" charset="-78"/>
              </a:rPr>
              <a:t>an</a:t>
            </a:r>
            <a:r>
              <a:rPr lang="en-US" sz="4800" b="1" dirty="0">
                <a:effectLst/>
                <a:latin typeface="Dubai" panose="020B0503030403030204" pitchFamily="34" charset="-78"/>
                <a:ea typeface="Calibri" panose="020F0502020204030204" pitchFamily="34" charset="0"/>
                <a:cs typeface="Dubai" panose="020B0503030403030204" pitchFamily="34" charset="-78"/>
              </a:rPr>
              <a:t> </a:t>
            </a:r>
            <a:r>
              <a:rPr lang="en-US" sz="4800" dirty="0">
                <a:effectLst/>
                <a:latin typeface="Dubai" panose="020B0503030403030204" pitchFamily="34" charset="-78"/>
                <a:ea typeface="Calibri" panose="020F0502020204030204" pitchFamily="34" charset="0"/>
                <a:cs typeface="Dubai" panose="020B0503030403030204" pitchFamily="34" charset="-78"/>
              </a:rPr>
              <a:t>automated system used to schedule duties and record hours worked by members to facilitate processing of overtime payments.</a:t>
            </a:r>
            <a:endParaRPr lang="en-US" sz="4800" b="1" dirty="0">
              <a:effectLst/>
              <a:latin typeface="Dubai" panose="020B0503030403030204" pitchFamily="34" charset="-78"/>
              <a:ea typeface="Calibri" panose="020F0502020204030204" pitchFamily="34" charset="0"/>
              <a:cs typeface="Dubai" panose="020B0503030403030204" pitchFamily="34" charset="-78"/>
            </a:endParaRPr>
          </a:p>
          <a:p>
            <a:pPr marL="857250" indent="-857250" algn="just">
              <a:lnSpc>
                <a:spcPct val="115000"/>
              </a:lnSpc>
              <a:spcAft>
                <a:spcPts val="1000"/>
              </a:spcAft>
              <a:buFont typeface="Wingdings" pitchFamily="2" charset="2"/>
              <a:buChar char="ü"/>
            </a:pPr>
            <a:r>
              <a:rPr lang="en-US" sz="4800" b="1" dirty="0">
                <a:effectLst/>
                <a:latin typeface="Dubai" panose="020B0503030403030204" pitchFamily="34" charset="-78"/>
                <a:ea typeface="Calibri" panose="020F0502020204030204" pitchFamily="34" charset="0"/>
                <a:cs typeface="Dubai" panose="020B0503030403030204" pitchFamily="34" charset="-78"/>
              </a:rPr>
              <a:t>Work Week -</a:t>
            </a:r>
            <a:r>
              <a:rPr lang="en-US" sz="4800" dirty="0">
                <a:effectLst/>
                <a:latin typeface="Dubai" panose="020B0503030403030204" pitchFamily="34" charset="-78"/>
                <a:ea typeface="Calibri" panose="020F0502020204030204" pitchFamily="34" charset="0"/>
                <a:cs typeface="Dubai" panose="020B0503030403030204" pitchFamily="34" charset="-78"/>
              </a:rPr>
              <a:t> a period of seven (7) days commencing at 8:00 am on a Sunday and ending at 7:59 am on the following Sunday.</a:t>
            </a:r>
            <a:endParaRPr lang="en-US" sz="4800" b="1" dirty="0">
              <a:effectLst/>
              <a:latin typeface="Dubai" panose="020B0503030403030204" pitchFamily="34" charset="-78"/>
              <a:ea typeface="Calibri" panose="020F0502020204030204" pitchFamily="34" charset="0"/>
              <a:cs typeface="Dubai" panose="020B0503030403030204" pitchFamily="34" charset="-78"/>
            </a:endParaRPr>
          </a:p>
          <a:p>
            <a:pPr marL="857250" indent="-857250" algn="just">
              <a:lnSpc>
                <a:spcPct val="115000"/>
              </a:lnSpc>
              <a:spcAft>
                <a:spcPts val="1000"/>
              </a:spcAft>
              <a:buFont typeface="Wingdings" pitchFamily="2" charset="2"/>
              <a:buChar char="ü"/>
            </a:pPr>
            <a:r>
              <a:rPr lang="en-US" sz="4800" b="1" dirty="0">
                <a:effectLst/>
                <a:latin typeface="Dubai" panose="020B0503030403030204" pitchFamily="34" charset="-78"/>
                <a:ea typeface="Calibri" panose="020F0502020204030204" pitchFamily="34" charset="0"/>
                <a:cs typeface="Dubai" panose="020B0503030403030204" pitchFamily="34" charset="-78"/>
              </a:rPr>
              <a:t>Duty Forecast - </a:t>
            </a:r>
            <a:r>
              <a:rPr lang="en-US" sz="4800" dirty="0">
                <a:effectLst/>
                <a:latin typeface="Dubai" panose="020B0503030403030204" pitchFamily="34" charset="-78"/>
                <a:ea typeface="Calibri" panose="020F0502020204030204" pitchFamily="34" charset="0"/>
                <a:cs typeface="Dubai" panose="020B0503030403030204" pitchFamily="34" charset="-78"/>
              </a:rPr>
              <a:t>a projection of four (4) </a:t>
            </a:r>
            <a:r>
              <a:rPr lang="en-US" sz="4800" dirty="0">
                <a:latin typeface="Dubai" panose="020B0503030403030204" pitchFamily="34" charset="-78"/>
                <a:ea typeface="Calibri" panose="020F0502020204030204" pitchFamily="34" charset="0"/>
                <a:cs typeface="Dubai" panose="020B0503030403030204" pitchFamily="34" charset="-78"/>
              </a:rPr>
              <a:t>W</a:t>
            </a:r>
            <a:r>
              <a:rPr lang="en-US" sz="4800" dirty="0">
                <a:effectLst/>
                <a:latin typeface="Dubai" panose="020B0503030403030204" pitchFamily="34" charset="-78"/>
                <a:ea typeface="Calibri" panose="020F0502020204030204" pitchFamily="34" charset="0"/>
                <a:cs typeface="Dubai" panose="020B0503030403030204" pitchFamily="34" charset="-78"/>
              </a:rPr>
              <a:t>ork </a:t>
            </a:r>
            <a:r>
              <a:rPr lang="en-US" sz="4800" dirty="0">
                <a:latin typeface="Dubai" panose="020B0503030403030204" pitchFamily="34" charset="-78"/>
                <a:ea typeface="Calibri" panose="020F0502020204030204" pitchFamily="34" charset="0"/>
                <a:cs typeface="Dubai" panose="020B0503030403030204" pitchFamily="34" charset="-78"/>
              </a:rPr>
              <a:t>W</a:t>
            </a:r>
            <a:r>
              <a:rPr lang="en-US" sz="4800" dirty="0">
                <a:effectLst/>
                <a:latin typeface="Dubai" panose="020B0503030403030204" pitchFamily="34" charset="-78"/>
                <a:ea typeface="Calibri" panose="020F0502020204030204" pitchFamily="34" charset="0"/>
                <a:cs typeface="Dubai" panose="020B0503030403030204" pitchFamily="34" charset="-78"/>
              </a:rPr>
              <a:t>eeks comprising; names of personnel, type and duration of duties (including scheduled overtime) members are required to work. </a:t>
            </a:r>
          </a:p>
          <a:p>
            <a:pPr marL="857250" indent="-857250" algn="just">
              <a:lnSpc>
                <a:spcPct val="115000"/>
              </a:lnSpc>
              <a:spcAft>
                <a:spcPts val="1000"/>
              </a:spcAft>
              <a:buFont typeface="Wingdings" pitchFamily="2" charset="2"/>
              <a:buChar char="ü"/>
            </a:pPr>
            <a:r>
              <a:rPr lang="en-US" sz="4800" b="1" dirty="0">
                <a:effectLst/>
                <a:latin typeface="Dubai" panose="020B0503030403030204" pitchFamily="34" charset="-78"/>
                <a:ea typeface="Calibri" panose="020F0502020204030204" pitchFamily="34" charset="0"/>
                <a:cs typeface="Dubai" panose="020B0503030403030204" pitchFamily="34" charset="-78"/>
              </a:rPr>
              <a:t>Duty Roster - </a:t>
            </a:r>
            <a:r>
              <a:rPr lang="en-US" sz="4800" dirty="0">
                <a:effectLst/>
                <a:latin typeface="Dubai" panose="020B0503030403030204" pitchFamily="34" charset="-78"/>
                <a:ea typeface="Calibri" panose="020F0502020204030204" pitchFamily="34" charset="0"/>
                <a:cs typeface="Dubai" panose="020B0503030403030204" pitchFamily="34" charset="-78"/>
              </a:rPr>
              <a:t>a</a:t>
            </a:r>
            <a:r>
              <a:rPr lang="en-US" sz="4800" b="1" dirty="0">
                <a:effectLst/>
                <a:latin typeface="Dubai" panose="020B0503030403030204" pitchFamily="34" charset="-78"/>
                <a:ea typeface="Calibri" panose="020F0502020204030204" pitchFamily="34" charset="0"/>
                <a:cs typeface="Dubai" panose="020B0503030403030204" pitchFamily="34" charset="-78"/>
              </a:rPr>
              <a:t> </a:t>
            </a:r>
            <a:r>
              <a:rPr lang="en-US" sz="4800" dirty="0">
                <a:effectLst/>
                <a:latin typeface="Dubai" panose="020B0503030403030204" pitchFamily="34" charset="-78"/>
                <a:ea typeface="Calibri" panose="020F0502020204030204" pitchFamily="34" charset="0"/>
                <a:cs typeface="Dubai" panose="020B0503030403030204" pitchFamily="34" charset="-78"/>
              </a:rPr>
              <a:t>Duty Forecast which has been authorized by the Approving Officer.</a:t>
            </a:r>
            <a:endParaRPr lang="en-US" sz="4800" dirty="0">
              <a:latin typeface="Dubai" panose="020B0503030403030204" pitchFamily="34" charset="-78"/>
              <a:cs typeface="Dubai" panose="020B0503030403030204" pitchFamily="34" charset="-78"/>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owerpoint Fingerprint Template-1 copy.jpg" descr="Powerpoint Fingerprint Template-1 copy.jpg"/>
          <p:cNvPicPr>
            <a:picLocks noChangeAspect="1"/>
          </p:cNvPicPr>
          <p:nvPr/>
        </p:nvPicPr>
        <p:blipFill rotWithShape="1">
          <a:blip r:embed="rId2"/>
          <a:srcRect/>
          <a:stretch/>
        </p:blipFill>
        <p:spPr>
          <a:xfrm>
            <a:off x="20" y="10"/>
            <a:ext cx="24383980" cy="13715990"/>
          </a:xfrm>
          <a:prstGeom prst="rect">
            <a:avLst/>
          </a:prstGeom>
          <a:noFill/>
          <a:ln w="12700">
            <a:miter lim="400000"/>
          </a:ln>
        </p:spPr>
      </p:pic>
      <p:sp>
        <p:nvSpPr>
          <p:cNvPr id="8" name="Title 7">
            <a:extLst>
              <a:ext uri="{FF2B5EF4-FFF2-40B4-BE49-F238E27FC236}">
                <a16:creationId xmlns:a16="http://schemas.microsoft.com/office/drawing/2014/main" id="{A71ABE25-6F94-B4EA-FBD7-17CCAA2C1F8E}"/>
              </a:ext>
            </a:extLst>
          </p:cNvPr>
          <p:cNvSpPr>
            <a:spLocks noGrp="1"/>
          </p:cNvSpPr>
          <p:nvPr>
            <p:ph type="title"/>
          </p:nvPr>
        </p:nvSpPr>
        <p:spPr>
          <a:xfrm>
            <a:off x="744281" y="1"/>
            <a:ext cx="23463732" cy="1998920"/>
          </a:xfrm>
        </p:spPr>
        <p:txBody>
          <a:bodyPr anchor="ctr">
            <a:normAutofit fontScale="90000"/>
          </a:bodyPr>
          <a:lstStyle/>
          <a:p>
            <a:pPr algn="ctr"/>
            <a:br>
              <a:rPr lang="en-US" dirty="0">
                <a:latin typeface="Modern Love Caps" pitchFamily="82" charset="0"/>
                <a:cs typeface="Modern Love Caps" panose="020F0502020204030204" pitchFamily="34" charset="0"/>
              </a:rPr>
            </a:br>
            <a:r>
              <a:rPr lang="en-US" sz="10700" dirty="0">
                <a:solidFill>
                  <a:srgbClr val="002060"/>
                </a:solidFill>
                <a:latin typeface="Copperplate" panose="02000504000000020004" pitchFamily="2" charset="77"/>
                <a:cs typeface="Dubai" panose="020B0503030403030204" pitchFamily="34" charset="-78"/>
              </a:rPr>
              <a:t>Key Definitions </a:t>
            </a:r>
          </a:p>
        </p:txBody>
      </p:sp>
      <p:sp>
        <p:nvSpPr>
          <p:cNvPr id="9" name="Text Placeholder 8">
            <a:extLst>
              <a:ext uri="{FF2B5EF4-FFF2-40B4-BE49-F238E27FC236}">
                <a16:creationId xmlns:a16="http://schemas.microsoft.com/office/drawing/2014/main" id="{A377B38C-AEDF-5418-7BF9-09016C61AE33}"/>
              </a:ext>
            </a:extLst>
          </p:cNvPr>
          <p:cNvSpPr>
            <a:spLocks noGrp="1"/>
          </p:cNvSpPr>
          <p:nvPr>
            <p:ph type="body" idx="1"/>
          </p:nvPr>
        </p:nvSpPr>
        <p:spPr>
          <a:xfrm>
            <a:off x="744280" y="2360428"/>
            <a:ext cx="22902530" cy="9122735"/>
          </a:xfrm>
        </p:spPr>
        <p:txBody>
          <a:bodyPr>
            <a:noAutofit/>
          </a:bodyPr>
          <a:lstStyle/>
          <a:p>
            <a:pPr marL="685800" indent="-685800" algn="just">
              <a:lnSpc>
                <a:spcPct val="115000"/>
              </a:lnSpc>
              <a:spcAft>
                <a:spcPts val="2000"/>
              </a:spcAft>
              <a:buFont typeface="Wingdings" pitchFamily="2" charset="2"/>
              <a:buChar char="ü"/>
            </a:pPr>
            <a:endParaRPr lang="en-US" sz="4800" b="1" dirty="0">
              <a:latin typeface="Dubai" panose="020B0503030403030204" pitchFamily="34" charset="-78"/>
              <a:ea typeface="Calibri" panose="020F0502020204030204" pitchFamily="34" charset="0"/>
              <a:cs typeface="Dubai" panose="020B0503030403030204" pitchFamily="34" charset="-78"/>
            </a:endParaRPr>
          </a:p>
          <a:p>
            <a:pPr marL="685800" indent="-685800" algn="just">
              <a:lnSpc>
                <a:spcPct val="115000"/>
              </a:lnSpc>
              <a:spcAft>
                <a:spcPts val="2000"/>
              </a:spcAft>
              <a:buFont typeface="Wingdings" pitchFamily="2" charset="2"/>
              <a:buChar char="ü"/>
            </a:pPr>
            <a:r>
              <a:rPr lang="en-US" sz="4800" b="1" dirty="0">
                <a:latin typeface="Dubai" panose="020B0503030403030204" pitchFamily="34" charset="-78"/>
                <a:ea typeface="Calibri" panose="020F0502020204030204" pitchFamily="34" charset="0"/>
                <a:cs typeface="Dubai" panose="020B0503030403030204" pitchFamily="34" charset="-78"/>
              </a:rPr>
              <a:t>Duty Sub-Officer -</a:t>
            </a:r>
            <a:r>
              <a:rPr lang="en-US" sz="4800" dirty="0">
                <a:latin typeface="Dubai" panose="020B0503030403030204" pitchFamily="34" charset="-78"/>
                <a:ea typeface="Calibri" panose="020F0502020204030204" pitchFamily="34" charset="0"/>
                <a:cs typeface="Dubai" panose="020B0503030403030204" pitchFamily="34" charset="-78"/>
              </a:rPr>
              <a:t> a Sub-Officer tasked with the responsibility to prepare a Duty Forecast.</a:t>
            </a:r>
            <a:endParaRPr lang="en-JM" sz="4800" dirty="0">
              <a:latin typeface="Dubai" panose="020B0503030403030204" pitchFamily="34" charset="-78"/>
              <a:ea typeface="Calibri" panose="020F0502020204030204" pitchFamily="34" charset="0"/>
              <a:cs typeface="Dubai" panose="020B0503030403030204" pitchFamily="34" charset="-78"/>
            </a:endParaRPr>
          </a:p>
          <a:p>
            <a:pPr marL="685800" indent="-685800" algn="just">
              <a:lnSpc>
                <a:spcPct val="115000"/>
              </a:lnSpc>
              <a:spcAft>
                <a:spcPts val="2000"/>
              </a:spcAft>
              <a:buFont typeface="Wingdings" pitchFamily="2" charset="2"/>
              <a:buChar char="ü"/>
            </a:pPr>
            <a:r>
              <a:rPr lang="en-US" sz="4800" b="1" dirty="0">
                <a:latin typeface="Dubai" panose="020B0503030403030204" pitchFamily="34" charset="-78"/>
                <a:ea typeface="Calibri" panose="020F0502020204030204" pitchFamily="34" charset="0"/>
                <a:cs typeface="Dubai" panose="020B0503030403030204" pitchFamily="34" charset="-78"/>
              </a:rPr>
              <a:t>Verifying Officer </a:t>
            </a:r>
            <a:r>
              <a:rPr lang="en-US" sz="4800" dirty="0">
                <a:latin typeface="Dubai" panose="020B0503030403030204" pitchFamily="34" charset="-78"/>
                <a:ea typeface="Calibri" panose="020F0502020204030204" pitchFamily="34" charset="0"/>
                <a:cs typeface="Dubai" panose="020B0503030403030204" pitchFamily="34" charset="-78"/>
              </a:rPr>
              <a:t>– a Station/Unit Commander tasked with the responsibility to certify a Duty Forecast prepared by the Duty Sub-Officer.</a:t>
            </a:r>
            <a:endParaRPr lang="en-US" sz="4800" b="1" dirty="0">
              <a:latin typeface="Dubai" panose="020B0503030403030204" pitchFamily="34" charset="-78"/>
              <a:ea typeface="Calibri" panose="020F0502020204030204" pitchFamily="34" charset="0"/>
              <a:cs typeface="Dubai" panose="020B0503030403030204" pitchFamily="34" charset="-78"/>
            </a:endParaRPr>
          </a:p>
          <a:p>
            <a:pPr marL="685800" indent="-685800" algn="just">
              <a:lnSpc>
                <a:spcPct val="115000"/>
              </a:lnSpc>
              <a:spcAft>
                <a:spcPts val="2000"/>
              </a:spcAft>
              <a:buFont typeface="Wingdings" pitchFamily="2" charset="2"/>
              <a:buChar char="ü"/>
            </a:pPr>
            <a:r>
              <a:rPr lang="en-US" sz="4800" b="1" dirty="0">
                <a:latin typeface="Dubai" panose="020B0503030403030204" pitchFamily="34" charset="-78"/>
                <a:ea typeface="Calibri" panose="020F0502020204030204" pitchFamily="34" charset="0"/>
                <a:cs typeface="Dubai" panose="020B0503030403030204" pitchFamily="34" charset="-78"/>
              </a:rPr>
              <a:t>Approving Officer - </a:t>
            </a:r>
            <a:r>
              <a:rPr lang="en-US" sz="4800" dirty="0">
                <a:latin typeface="Dubai" panose="020B0503030403030204" pitchFamily="34" charset="-78"/>
                <a:ea typeface="Calibri" panose="020F0502020204030204" pitchFamily="34" charset="0"/>
                <a:cs typeface="Dubai" panose="020B0503030403030204" pitchFamily="34" charset="-78"/>
              </a:rPr>
              <a:t>a</a:t>
            </a:r>
            <a:r>
              <a:rPr lang="en-US" sz="4800" b="1" dirty="0">
                <a:latin typeface="Dubai" panose="020B0503030403030204" pitchFamily="34" charset="-78"/>
                <a:ea typeface="Calibri" panose="020F0502020204030204" pitchFamily="34" charset="0"/>
                <a:cs typeface="Dubai" panose="020B0503030403030204" pitchFamily="34" charset="-78"/>
              </a:rPr>
              <a:t> </a:t>
            </a:r>
            <a:r>
              <a:rPr lang="en-US" sz="4800" dirty="0">
                <a:latin typeface="Dubai" panose="020B0503030403030204" pitchFamily="34" charset="-78"/>
                <a:ea typeface="Calibri" panose="020F0502020204030204" pitchFamily="34" charset="0"/>
                <a:cs typeface="Dubai" panose="020B0503030403030204" pitchFamily="34" charset="-78"/>
              </a:rPr>
              <a:t>Divisional Commander or a designated </a:t>
            </a:r>
            <a:r>
              <a:rPr lang="en-US" sz="4800" dirty="0" err="1">
                <a:latin typeface="Dubai" panose="020B0503030403030204" pitchFamily="34" charset="-78"/>
                <a:ea typeface="Calibri" panose="020F0502020204030204" pitchFamily="34" charset="0"/>
                <a:cs typeface="Dubai" panose="020B0503030403030204" pitchFamily="34" charset="-78"/>
              </a:rPr>
              <a:t>Gazetted</a:t>
            </a:r>
            <a:r>
              <a:rPr lang="en-US" sz="4800" dirty="0">
                <a:latin typeface="Dubai" panose="020B0503030403030204" pitchFamily="34" charset="-78"/>
                <a:ea typeface="Calibri" panose="020F0502020204030204" pitchFamily="34" charset="0"/>
                <a:cs typeface="Dubai" panose="020B0503030403030204" pitchFamily="34" charset="-78"/>
              </a:rPr>
              <a:t> Officer tasked with the responsibility to Authorize a Duty Forecast and all Overtime within his/her Division or Formation.</a:t>
            </a:r>
          </a:p>
          <a:p>
            <a:pPr marL="857250" indent="-857250" algn="just">
              <a:lnSpc>
                <a:spcPct val="115000"/>
              </a:lnSpc>
              <a:buFont typeface="Wingdings" pitchFamily="2" charset="2"/>
              <a:buChar char="ü"/>
            </a:pPr>
            <a:endParaRPr lang="en-US" sz="4800"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151230780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owerpoint Fingerprint Template-1 copy.jpg" descr="Powerpoint Fingerprint Template-1 copy.jpg"/>
          <p:cNvPicPr>
            <a:picLocks noChangeAspect="1"/>
          </p:cNvPicPr>
          <p:nvPr/>
        </p:nvPicPr>
        <p:blipFill rotWithShape="1">
          <a:blip r:embed="rId2"/>
          <a:srcRect/>
          <a:stretch/>
        </p:blipFill>
        <p:spPr>
          <a:xfrm>
            <a:off x="20" y="10"/>
            <a:ext cx="24383980" cy="13715990"/>
          </a:xfrm>
          <a:prstGeom prst="rect">
            <a:avLst/>
          </a:prstGeom>
          <a:noFill/>
          <a:ln w="12700">
            <a:miter lim="400000"/>
          </a:ln>
        </p:spPr>
      </p:pic>
      <p:sp>
        <p:nvSpPr>
          <p:cNvPr id="8" name="Title 7">
            <a:extLst>
              <a:ext uri="{FF2B5EF4-FFF2-40B4-BE49-F238E27FC236}">
                <a16:creationId xmlns:a16="http://schemas.microsoft.com/office/drawing/2014/main" id="{A71ABE25-6F94-B4EA-FBD7-17CCAA2C1F8E}"/>
              </a:ext>
            </a:extLst>
          </p:cNvPr>
          <p:cNvSpPr>
            <a:spLocks noGrp="1"/>
          </p:cNvSpPr>
          <p:nvPr>
            <p:ph type="title"/>
          </p:nvPr>
        </p:nvSpPr>
        <p:spPr>
          <a:xfrm>
            <a:off x="744281" y="1"/>
            <a:ext cx="23463732" cy="1998920"/>
          </a:xfrm>
        </p:spPr>
        <p:txBody>
          <a:bodyPr anchor="ctr">
            <a:normAutofit fontScale="90000"/>
          </a:bodyPr>
          <a:lstStyle/>
          <a:p>
            <a:pPr algn="ctr"/>
            <a:br>
              <a:rPr lang="en-US" dirty="0">
                <a:latin typeface="Modern Love Caps" pitchFamily="82" charset="0"/>
                <a:cs typeface="Modern Love Caps" panose="020F0502020204030204" pitchFamily="34" charset="0"/>
              </a:rPr>
            </a:br>
            <a:r>
              <a:rPr lang="en-US" sz="10700" dirty="0">
                <a:solidFill>
                  <a:srgbClr val="002060"/>
                </a:solidFill>
                <a:latin typeface="Copperplate" panose="02000504000000020004" pitchFamily="2" charset="77"/>
                <a:cs typeface="Dubai" panose="020B0503030403030204" pitchFamily="34" charset="-78"/>
              </a:rPr>
              <a:t>Key Definitions </a:t>
            </a:r>
          </a:p>
        </p:txBody>
      </p:sp>
      <p:sp>
        <p:nvSpPr>
          <p:cNvPr id="9" name="Text Placeholder 8">
            <a:extLst>
              <a:ext uri="{FF2B5EF4-FFF2-40B4-BE49-F238E27FC236}">
                <a16:creationId xmlns:a16="http://schemas.microsoft.com/office/drawing/2014/main" id="{A377B38C-AEDF-5418-7BF9-09016C61AE33}"/>
              </a:ext>
            </a:extLst>
          </p:cNvPr>
          <p:cNvSpPr>
            <a:spLocks noGrp="1"/>
          </p:cNvSpPr>
          <p:nvPr>
            <p:ph type="body" idx="1"/>
          </p:nvPr>
        </p:nvSpPr>
        <p:spPr>
          <a:xfrm>
            <a:off x="744280" y="2360428"/>
            <a:ext cx="22902530" cy="9122735"/>
          </a:xfrm>
        </p:spPr>
        <p:txBody>
          <a:bodyPr>
            <a:noAutofit/>
          </a:bodyPr>
          <a:lstStyle/>
          <a:p>
            <a:pPr marL="1143000" indent="-685800">
              <a:lnSpc>
                <a:spcPct val="115000"/>
              </a:lnSpc>
              <a:buFont typeface="Wingdings" pitchFamily="2" charset="2"/>
              <a:buChar char="ü"/>
            </a:pPr>
            <a:endParaRPr lang="en-US" sz="4800" b="1" dirty="0">
              <a:ea typeface="Calibri" panose="020F0502020204030204" pitchFamily="34" charset="0"/>
              <a:cs typeface="Times New Roman" panose="02020603050405020304" pitchFamily="18" charset="0"/>
            </a:endParaRPr>
          </a:p>
          <a:p>
            <a:pPr marL="1143000" indent="-685800" algn="just">
              <a:lnSpc>
                <a:spcPct val="115000"/>
              </a:lnSpc>
              <a:buFont typeface="Wingdings" pitchFamily="2" charset="2"/>
              <a:buChar char="ü"/>
            </a:pPr>
            <a:r>
              <a:rPr lang="en-US" sz="4800" b="1" dirty="0">
                <a:latin typeface="Dubai" panose="020B0503030403030204" pitchFamily="34" charset="-78"/>
                <a:ea typeface="Calibri" panose="020F0502020204030204" pitchFamily="34" charset="0"/>
                <a:cs typeface="Dubai" panose="020B0503030403030204" pitchFamily="34" charset="-78"/>
              </a:rPr>
              <a:t>Extra Time – </a:t>
            </a:r>
            <a:r>
              <a:rPr lang="en-US" sz="4800" dirty="0">
                <a:latin typeface="Dubai" panose="020B0503030403030204" pitchFamily="34" charset="-78"/>
                <a:ea typeface="Calibri" panose="020F0502020204030204" pitchFamily="34" charset="0"/>
                <a:cs typeface="Dubai" panose="020B0503030403030204" pitchFamily="34" charset="-78"/>
              </a:rPr>
              <a:t>any time or period, in excess of thirty (30) minutes worked each day, beyond forty (40) hours within a given Work Week.</a:t>
            </a:r>
            <a:endParaRPr lang="en-US" sz="4800" b="1" dirty="0">
              <a:latin typeface="Dubai" panose="020B0503030403030204" pitchFamily="34" charset="-78"/>
              <a:ea typeface="Calibri" panose="020F0502020204030204" pitchFamily="34" charset="0"/>
              <a:cs typeface="Dubai" panose="020B0503030403030204" pitchFamily="34" charset="-78"/>
            </a:endParaRPr>
          </a:p>
          <a:p>
            <a:pPr marL="1143000" indent="-685800" algn="just">
              <a:lnSpc>
                <a:spcPct val="115000"/>
              </a:lnSpc>
              <a:buFont typeface="Wingdings" pitchFamily="2" charset="2"/>
              <a:buChar char="ü"/>
            </a:pPr>
            <a:r>
              <a:rPr lang="en-US" sz="4800" b="1" dirty="0">
                <a:latin typeface="Dubai" panose="020B0503030403030204" pitchFamily="34" charset="-78"/>
                <a:ea typeface="Calibri" panose="020F0502020204030204" pitchFamily="34" charset="0"/>
                <a:cs typeface="Dubai" panose="020B0503030403030204" pitchFamily="34" charset="-78"/>
              </a:rPr>
              <a:t>Overtime – </a:t>
            </a:r>
            <a:r>
              <a:rPr lang="en-US" sz="4800" dirty="0">
                <a:latin typeface="Dubai" panose="020B0503030403030204" pitchFamily="34" charset="-78"/>
                <a:ea typeface="Calibri" panose="020F0502020204030204" pitchFamily="34" charset="0"/>
                <a:cs typeface="Dubai" panose="020B0503030403030204" pitchFamily="34" charset="-78"/>
              </a:rPr>
              <a:t>any</a:t>
            </a:r>
            <a:r>
              <a:rPr lang="en-US" sz="4800" b="1" dirty="0">
                <a:latin typeface="Dubai" panose="020B0503030403030204" pitchFamily="34" charset="-78"/>
                <a:ea typeface="Calibri" panose="020F0502020204030204" pitchFamily="34" charset="0"/>
                <a:cs typeface="Dubai" panose="020B0503030403030204" pitchFamily="34" charset="-78"/>
              </a:rPr>
              <a:t> </a:t>
            </a:r>
            <a:r>
              <a:rPr lang="en-US" sz="4800" dirty="0">
                <a:latin typeface="Dubai" panose="020B0503030403030204" pitchFamily="34" charset="-78"/>
                <a:ea typeface="Calibri" panose="020F0502020204030204" pitchFamily="34" charset="0"/>
                <a:cs typeface="Dubai" panose="020B0503030403030204" pitchFamily="34" charset="-78"/>
              </a:rPr>
              <a:t>Extra Time that has been authorized by an Approving Officer. </a:t>
            </a:r>
          </a:p>
          <a:p>
            <a:pPr marL="1143000" indent="-685800" algn="just">
              <a:lnSpc>
                <a:spcPct val="115000"/>
              </a:lnSpc>
              <a:buFont typeface="Wingdings" pitchFamily="2" charset="2"/>
              <a:buChar char="ü"/>
            </a:pPr>
            <a:r>
              <a:rPr lang="en-US" sz="4800" b="1" dirty="0">
                <a:latin typeface="Dubai" panose="020B0503030403030204" pitchFamily="34" charset="-78"/>
                <a:ea typeface="Calibri" panose="020F0502020204030204" pitchFamily="34" charset="0"/>
                <a:cs typeface="Dubai" panose="020B0503030403030204" pitchFamily="34" charset="-78"/>
              </a:rPr>
              <a:t>Scheduled Overtime - </a:t>
            </a:r>
            <a:r>
              <a:rPr lang="en-US" sz="4800" dirty="0">
                <a:latin typeface="Dubai" panose="020B0503030403030204" pitchFamily="34" charset="-78"/>
                <a:ea typeface="Calibri" panose="020F0502020204030204" pitchFamily="34" charset="0"/>
                <a:cs typeface="Dubai" panose="020B0503030403030204" pitchFamily="34" charset="-78"/>
              </a:rPr>
              <a:t>any</a:t>
            </a:r>
            <a:r>
              <a:rPr lang="en-US" sz="4800" b="1" dirty="0">
                <a:latin typeface="Dubai" panose="020B0503030403030204" pitchFamily="34" charset="-78"/>
                <a:ea typeface="Calibri" panose="020F0502020204030204" pitchFamily="34" charset="0"/>
                <a:cs typeface="Dubai" panose="020B0503030403030204" pitchFamily="34" charset="-78"/>
              </a:rPr>
              <a:t> </a:t>
            </a:r>
            <a:r>
              <a:rPr lang="en-US" sz="4800" dirty="0">
                <a:latin typeface="Dubai" panose="020B0503030403030204" pitchFamily="34" charset="-78"/>
                <a:ea typeface="Calibri" panose="020F0502020204030204" pitchFamily="34" charset="0"/>
                <a:cs typeface="Dubai" panose="020B0503030403030204" pitchFamily="34" charset="-78"/>
              </a:rPr>
              <a:t>Extra Time that has been authorized by an Approving Officer and forms part of the Duty Roster.</a:t>
            </a:r>
            <a:endParaRPr lang="en-JM" sz="4800" dirty="0">
              <a:latin typeface="Dubai" panose="020B0503030403030204" pitchFamily="34" charset="-78"/>
              <a:ea typeface="Calibri" panose="020F0502020204030204" pitchFamily="34" charset="0"/>
              <a:cs typeface="Dubai" panose="020B0503030403030204" pitchFamily="34" charset="-78"/>
            </a:endParaRPr>
          </a:p>
          <a:p>
            <a:pPr marL="1143000" indent="-685800" algn="just">
              <a:lnSpc>
                <a:spcPct val="115000"/>
              </a:lnSpc>
              <a:buFont typeface="Wingdings" pitchFamily="2" charset="2"/>
              <a:buChar char="ü"/>
            </a:pPr>
            <a:r>
              <a:rPr lang="en-US" sz="4800" b="1" dirty="0">
                <a:latin typeface="Dubai" panose="020B0503030403030204" pitchFamily="34" charset="-78"/>
                <a:ea typeface="Calibri" panose="020F0502020204030204" pitchFamily="34" charset="0"/>
                <a:cs typeface="Dubai" panose="020B0503030403030204" pitchFamily="34" charset="-78"/>
              </a:rPr>
              <a:t>Unscheduled Overtime</a:t>
            </a:r>
            <a:r>
              <a:rPr lang="en-US" sz="4800" dirty="0">
                <a:latin typeface="Dubai" panose="020B0503030403030204" pitchFamily="34" charset="-78"/>
                <a:ea typeface="Calibri" panose="020F0502020204030204" pitchFamily="34" charset="0"/>
                <a:cs typeface="Dubai" panose="020B0503030403030204" pitchFamily="34" charset="-78"/>
              </a:rPr>
              <a:t> – any Extra Time that was not on the Duty Roster but has been subsequently authorized by the Approving Officer. </a:t>
            </a:r>
          </a:p>
          <a:p>
            <a:pPr marL="857250" indent="-857250" algn="just">
              <a:lnSpc>
                <a:spcPct val="115000"/>
              </a:lnSpc>
              <a:buFont typeface="Wingdings" pitchFamily="2" charset="2"/>
              <a:buChar char="ü"/>
            </a:pPr>
            <a:endParaRPr lang="en-US" sz="4800"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231257918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owerpoint Fingerprint Template-1 copy.jpg" descr="Powerpoint Fingerprint Template-1 copy.jpg"/>
          <p:cNvPicPr>
            <a:picLocks noChangeAspect="1"/>
          </p:cNvPicPr>
          <p:nvPr/>
        </p:nvPicPr>
        <p:blipFill rotWithShape="1">
          <a:blip r:embed="rId2"/>
          <a:srcRect/>
          <a:stretch/>
        </p:blipFill>
        <p:spPr>
          <a:xfrm>
            <a:off x="20" y="10"/>
            <a:ext cx="24383980" cy="13715990"/>
          </a:xfrm>
          <a:prstGeom prst="rect">
            <a:avLst/>
          </a:prstGeom>
          <a:noFill/>
          <a:ln w="12700">
            <a:miter lim="400000"/>
          </a:ln>
        </p:spPr>
      </p:pic>
      <p:sp>
        <p:nvSpPr>
          <p:cNvPr id="8" name="Title 7">
            <a:extLst>
              <a:ext uri="{FF2B5EF4-FFF2-40B4-BE49-F238E27FC236}">
                <a16:creationId xmlns:a16="http://schemas.microsoft.com/office/drawing/2014/main" id="{A71ABE25-6F94-B4EA-FBD7-17CCAA2C1F8E}"/>
              </a:ext>
            </a:extLst>
          </p:cNvPr>
          <p:cNvSpPr>
            <a:spLocks noGrp="1"/>
          </p:cNvSpPr>
          <p:nvPr>
            <p:ph type="title"/>
          </p:nvPr>
        </p:nvSpPr>
        <p:spPr>
          <a:xfrm>
            <a:off x="744281" y="1"/>
            <a:ext cx="23463732" cy="1998920"/>
          </a:xfrm>
        </p:spPr>
        <p:txBody>
          <a:bodyPr anchor="ctr">
            <a:normAutofit fontScale="90000"/>
          </a:bodyPr>
          <a:lstStyle/>
          <a:p>
            <a:pPr algn="ctr"/>
            <a:br>
              <a:rPr lang="en-US" dirty="0">
                <a:latin typeface="Modern Love Caps" pitchFamily="82" charset="0"/>
                <a:cs typeface="Modern Love Caps" panose="020F0502020204030204" pitchFamily="34" charset="0"/>
              </a:rPr>
            </a:br>
            <a:r>
              <a:rPr lang="en-US" sz="10700" dirty="0">
                <a:solidFill>
                  <a:srgbClr val="002060"/>
                </a:solidFill>
                <a:latin typeface="Copperplate" panose="02000504000000020004" pitchFamily="2" charset="77"/>
                <a:cs typeface="Dubai" panose="020B0503030403030204" pitchFamily="34" charset="-78"/>
              </a:rPr>
              <a:t>Key Definitions </a:t>
            </a:r>
          </a:p>
        </p:txBody>
      </p:sp>
      <p:sp>
        <p:nvSpPr>
          <p:cNvPr id="9" name="Text Placeholder 8">
            <a:extLst>
              <a:ext uri="{FF2B5EF4-FFF2-40B4-BE49-F238E27FC236}">
                <a16:creationId xmlns:a16="http://schemas.microsoft.com/office/drawing/2014/main" id="{A377B38C-AEDF-5418-7BF9-09016C61AE33}"/>
              </a:ext>
            </a:extLst>
          </p:cNvPr>
          <p:cNvSpPr>
            <a:spLocks noGrp="1"/>
          </p:cNvSpPr>
          <p:nvPr>
            <p:ph type="body" idx="1"/>
          </p:nvPr>
        </p:nvSpPr>
        <p:spPr>
          <a:xfrm>
            <a:off x="744280" y="2360428"/>
            <a:ext cx="22902530" cy="9122735"/>
          </a:xfrm>
        </p:spPr>
        <p:txBody>
          <a:bodyPr>
            <a:noAutofit/>
          </a:bodyPr>
          <a:lstStyle/>
          <a:p>
            <a:pPr marL="1143000" indent="-685800" algn="just">
              <a:lnSpc>
                <a:spcPct val="115000"/>
              </a:lnSpc>
              <a:buFont typeface="Wingdings" pitchFamily="2" charset="2"/>
              <a:buChar char="ü"/>
            </a:pPr>
            <a:endParaRPr lang="en-US" sz="4800" b="1" dirty="0">
              <a:latin typeface="Dubai" panose="020B0503030403030204" pitchFamily="34" charset="-78"/>
              <a:ea typeface="Calibri" panose="020F0502020204030204" pitchFamily="34" charset="0"/>
              <a:cs typeface="Dubai" panose="020B0503030403030204" pitchFamily="34" charset="-78"/>
            </a:endParaRPr>
          </a:p>
          <a:p>
            <a:pPr marL="1143000" indent="-685800" algn="just">
              <a:lnSpc>
                <a:spcPct val="115000"/>
              </a:lnSpc>
              <a:buFont typeface="Wingdings" pitchFamily="2" charset="2"/>
              <a:buChar char="ü"/>
            </a:pPr>
            <a:r>
              <a:rPr lang="en-US" sz="4800" b="1" dirty="0">
                <a:latin typeface="Dubai" panose="020B0503030403030204" pitchFamily="34" charset="-78"/>
                <a:ea typeface="Calibri" panose="020F0502020204030204" pitchFamily="34" charset="0"/>
                <a:cs typeface="Dubai" panose="020B0503030403030204" pitchFamily="34" charset="-78"/>
              </a:rPr>
              <a:t>Shift Related Overtime - </a:t>
            </a:r>
            <a:r>
              <a:rPr lang="en-US" sz="4800" dirty="0">
                <a:latin typeface="Dubai" panose="020B0503030403030204" pitchFamily="34" charset="-78"/>
                <a:ea typeface="Calibri" panose="020F0502020204030204" pitchFamily="34" charset="0"/>
                <a:cs typeface="Dubai" panose="020B0503030403030204" pitchFamily="34" charset="-78"/>
              </a:rPr>
              <a:t>occurs when a scheduled shift has ended, and exigency requires that the member continues working </a:t>
            </a:r>
            <a:endParaRPr lang="en-JM" sz="4800" dirty="0">
              <a:latin typeface="Dubai" panose="020B0503030403030204" pitchFamily="34" charset="-78"/>
              <a:ea typeface="Calibri" panose="020F0502020204030204" pitchFamily="34" charset="0"/>
              <a:cs typeface="Dubai" panose="020B0503030403030204" pitchFamily="34" charset="-78"/>
            </a:endParaRPr>
          </a:p>
          <a:p>
            <a:pPr marL="1143000" indent="-685800" algn="just">
              <a:lnSpc>
                <a:spcPct val="115000"/>
              </a:lnSpc>
              <a:buFont typeface="Wingdings" pitchFamily="2" charset="2"/>
              <a:buChar char="ü"/>
            </a:pPr>
            <a:r>
              <a:rPr lang="en-US" sz="4800" b="1" dirty="0">
                <a:latin typeface="Dubai" panose="020B0503030403030204" pitchFamily="34" charset="-78"/>
                <a:ea typeface="Calibri" panose="020F0502020204030204" pitchFamily="34" charset="0"/>
                <a:cs typeface="Dubai" panose="020B0503030403030204" pitchFamily="34" charset="-78"/>
              </a:rPr>
              <a:t>Non-Shift Related Overtime -  </a:t>
            </a:r>
            <a:r>
              <a:rPr lang="en-US" sz="4800" dirty="0">
                <a:latin typeface="Dubai" panose="020B0503030403030204" pitchFamily="34" charset="-78"/>
                <a:ea typeface="Calibri" panose="020F0502020204030204" pitchFamily="34" charset="0"/>
                <a:cs typeface="Dubai" panose="020B0503030403030204" pitchFamily="34" charset="-78"/>
              </a:rPr>
              <a:t>when a member who is off duty takes law enforcement action in an emergency</a:t>
            </a:r>
          </a:p>
          <a:p>
            <a:pPr marL="1143000" indent="-685800" algn="just">
              <a:lnSpc>
                <a:spcPct val="115000"/>
              </a:lnSpc>
              <a:buFont typeface="Wingdings" pitchFamily="2" charset="2"/>
              <a:buChar char="ü"/>
            </a:pPr>
            <a:r>
              <a:rPr lang="en-US" sz="4800" b="1" dirty="0">
                <a:latin typeface="Dubai" panose="020B0503030403030204" pitchFamily="34" charset="-78"/>
                <a:ea typeface="Calibri" panose="020F0502020204030204" pitchFamily="34" charset="0"/>
                <a:cs typeface="Dubai" panose="020B0503030403030204" pitchFamily="34" charset="-78"/>
              </a:rPr>
              <a:t>Extra-Time Ticket - </a:t>
            </a:r>
            <a:r>
              <a:rPr lang="en-US" sz="4800" dirty="0">
                <a:latin typeface="Dubai" panose="020B0503030403030204" pitchFamily="34" charset="-78"/>
                <a:ea typeface="Calibri" panose="020F0502020204030204" pitchFamily="34" charset="0"/>
                <a:cs typeface="Dubai" panose="020B0503030403030204" pitchFamily="34" charset="-78"/>
              </a:rPr>
              <a:t>a prescribed application form or an interface on the WMS that members use to apply for Unscheduled Overtime</a:t>
            </a:r>
            <a:endParaRPr lang="en-US" sz="4800" b="1" dirty="0">
              <a:latin typeface="Dubai" panose="020B0503030403030204" pitchFamily="34" charset="-78"/>
              <a:ea typeface="Calibri" panose="020F0502020204030204" pitchFamily="34" charset="0"/>
              <a:cs typeface="Dubai" panose="020B0503030403030204" pitchFamily="34" charset="-78"/>
            </a:endParaRPr>
          </a:p>
          <a:p>
            <a:pPr marL="1143000" indent="-685800" algn="just">
              <a:lnSpc>
                <a:spcPct val="115000"/>
              </a:lnSpc>
              <a:buFont typeface="Wingdings" pitchFamily="2" charset="2"/>
              <a:buChar char="ü"/>
            </a:pPr>
            <a:r>
              <a:rPr lang="en-US" sz="4800" b="1" dirty="0">
                <a:latin typeface="Dubai" panose="020B0503030403030204" pitchFamily="34" charset="-78"/>
                <a:ea typeface="Calibri" panose="020F0502020204030204" pitchFamily="34" charset="0"/>
                <a:cs typeface="Dubai" panose="020B0503030403030204" pitchFamily="34" charset="-78"/>
              </a:rPr>
              <a:t>Time Sheet </a:t>
            </a:r>
            <a:r>
              <a:rPr lang="en-US" sz="4800" dirty="0">
                <a:latin typeface="Dubai" panose="020B0503030403030204" pitchFamily="34" charset="-78"/>
                <a:ea typeface="Calibri" panose="020F0502020204030204" pitchFamily="34" charset="0"/>
                <a:cs typeface="Dubai" panose="020B0503030403030204" pitchFamily="34" charset="-78"/>
              </a:rPr>
              <a:t>– actual authorized hours recorded by the WMS (scheduled and unscheduled) which is utilized to calculate Overtime payments. </a:t>
            </a:r>
            <a:endParaRPr lang="en-JM" sz="4800" dirty="0">
              <a:latin typeface="Dubai" panose="020B0503030403030204" pitchFamily="34" charset="-78"/>
              <a:ea typeface="Calibri" panose="020F0502020204030204" pitchFamily="34" charset="0"/>
              <a:cs typeface="Dubai" panose="020B0503030403030204" pitchFamily="34" charset="-78"/>
            </a:endParaRPr>
          </a:p>
          <a:p>
            <a:pPr marL="857250" indent="-857250" algn="just">
              <a:lnSpc>
                <a:spcPct val="115000"/>
              </a:lnSpc>
              <a:buFont typeface="Wingdings" pitchFamily="2" charset="2"/>
              <a:buChar char="ü"/>
            </a:pPr>
            <a:endParaRPr lang="en-US" sz="4800"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24327015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owerpoint Fingerprint Template-1 copy.jpg" descr="Powerpoint Fingerprint Template-1 copy.jpg"/>
          <p:cNvPicPr>
            <a:picLocks noChangeAspect="1"/>
          </p:cNvPicPr>
          <p:nvPr/>
        </p:nvPicPr>
        <p:blipFill rotWithShape="1">
          <a:blip r:embed="rId2"/>
          <a:srcRect/>
          <a:stretch/>
        </p:blipFill>
        <p:spPr>
          <a:xfrm>
            <a:off x="20" y="10"/>
            <a:ext cx="24383980" cy="13715990"/>
          </a:xfrm>
          <a:prstGeom prst="rect">
            <a:avLst/>
          </a:prstGeom>
          <a:noFill/>
          <a:ln w="12700">
            <a:miter lim="400000"/>
          </a:ln>
        </p:spPr>
      </p:pic>
      <p:sp>
        <p:nvSpPr>
          <p:cNvPr id="8" name="Title 7">
            <a:extLst>
              <a:ext uri="{FF2B5EF4-FFF2-40B4-BE49-F238E27FC236}">
                <a16:creationId xmlns:a16="http://schemas.microsoft.com/office/drawing/2014/main" id="{A71ABE25-6F94-B4EA-FBD7-17CCAA2C1F8E}"/>
              </a:ext>
            </a:extLst>
          </p:cNvPr>
          <p:cNvSpPr>
            <a:spLocks noGrp="1"/>
          </p:cNvSpPr>
          <p:nvPr>
            <p:ph type="title"/>
          </p:nvPr>
        </p:nvSpPr>
        <p:spPr>
          <a:xfrm>
            <a:off x="744281" y="1"/>
            <a:ext cx="23463732" cy="1998920"/>
          </a:xfrm>
        </p:spPr>
        <p:txBody>
          <a:bodyPr anchor="ctr">
            <a:normAutofit fontScale="90000"/>
          </a:bodyPr>
          <a:lstStyle/>
          <a:p>
            <a:pPr algn="ctr"/>
            <a:br>
              <a:rPr lang="en-US" dirty="0">
                <a:latin typeface="Modern Love Caps" pitchFamily="82" charset="0"/>
                <a:cs typeface="Modern Love Caps" panose="020F0502020204030204" pitchFamily="34" charset="0"/>
              </a:rPr>
            </a:br>
            <a:r>
              <a:rPr lang="en-US" sz="10700" dirty="0">
                <a:solidFill>
                  <a:srgbClr val="002060"/>
                </a:solidFill>
                <a:latin typeface="Copperplate" panose="02000504000000020004" pitchFamily="2" charset="77"/>
                <a:cs typeface="Dubai" panose="020B0503030403030204" pitchFamily="34" charset="-78"/>
              </a:rPr>
              <a:t>Key Definitions </a:t>
            </a:r>
          </a:p>
        </p:txBody>
      </p:sp>
      <p:sp>
        <p:nvSpPr>
          <p:cNvPr id="9" name="Text Placeholder 8">
            <a:extLst>
              <a:ext uri="{FF2B5EF4-FFF2-40B4-BE49-F238E27FC236}">
                <a16:creationId xmlns:a16="http://schemas.microsoft.com/office/drawing/2014/main" id="{A377B38C-AEDF-5418-7BF9-09016C61AE33}"/>
              </a:ext>
            </a:extLst>
          </p:cNvPr>
          <p:cNvSpPr>
            <a:spLocks noGrp="1"/>
          </p:cNvSpPr>
          <p:nvPr>
            <p:ph type="body" idx="1"/>
          </p:nvPr>
        </p:nvSpPr>
        <p:spPr>
          <a:xfrm>
            <a:off x="744280" y="2360428"/>
            <a:ext cx="22902530" cy="9122735"/>
          </a:xfrm>
        </p:spPr>
        <p:txBody>
          <a:bodyPr>
            <a:noAutofit/>
          </a:bodyPr>
          <a:lstStyle/>
          <a:p>
            <a:pPr marL="685800" indent="-685800" algn="just">
              <a:lnSpc>
                <a:spcPct val="115000"/>
              </a:lnSpc>
              <a:buFont typeface="Wingdings" pitchFamily="2" charset="2"/>
              <a:buChar char="ü"/>
            </a:pPr>
            <a:r>
              <a:rPr lang="en-US" sz="4800" b="1" dirty="0">
                <a:latin typeface="Dubai" panose="020B0503030403030204" pitchFamily="34" charset="-78"/>
                <a:ea typeface="Calibri" panose="020F0502020204030204" pitchFamily="34" charset="0"/>
                <a:cs typeface="Dubai" panose="020B0503030403030204" pitchFamily="34" charset="-78"/>
              </a:rPr>
              <a:t>Biometric Device - </a:t>
            </a:r>
            <a:r>
              <a:rPr lang="en-US" sz="4800" dirty="0">
                <a:latin typeface="Dubai" panose="020B0503030403030204" pitchFamily="34" charset="-78"/>
                <a:ea typeface="Calibri" panose="020F0502020204030204" pitchFamily="34" charset="0"/>
                <a:cs typeface="Dubai" panose="020B0503030403030204" pitchFamily="34" charset="-78"/>
              </a:rPr>
              <a:t>an authentication device</a:t>
            </a:r>
            <a:r>
              <a:rPr lang="en-US" sz="4800" b="1" dirty="0">
                <a:latin typeface="Dubai" panose="020B0503030403030204" pitchFamily="34" charset="-78"/>
                <a:ea typeface="Calibri" panose="020F0502020204030204" pitchFamily="34" charset="0"/>
                <a:cs typeface="Dubai" panose="020B0503030403030204" pitchFamily="34" charset="-78"/>
              </a:rPr>
              <a:t> </a:t>
            </a:r>
            <a:r>
              <a:rPr lang="en-US" sz="4800" dirty="0">
                <a:latin typeface="Dubai" panose="020B0503030403030204" pitchFamily="34" charset="-78"/>
                <a:ea typeface="Calibri" panose="020F0502020204030204" pitchFamily="34" charset="0"/>
                <a:cs typeface="Dubai" panose="020B0503030403030204" pitchFamily="34" charset="-78"/>
              </a:rPr>
              <a:t>that is used to verify and recognize the identity of a member based on physical characteristics. These characteristics include fingerprint and facial images.</a:t>
            </a:r>
          </a:p>
          <a:p>
            <a:pPr marL="857250" indent="-857250" algn="just">
              <a:lnSpc>
                <a:spcPct val="115000"/>
              </a:lnSpc>
              <a:buFont typeface="Wingdings" pitchFamily="2" charset="2"/>
              <a:buChar char="ü"/>
            </a:pPr>
            <a:r>
              <a:rPr lang="en-US" sz="4800" b="1" dirty="0">
                <a:latin typeface="Dubai" panose="020B0503030403030204" pitchFamily="34" charset="-78"/>
                <a:ea typeface="Calibri" panose="020F0502020204030204" pitchFamily="34" charset="0"/>
                <a:cs typeface="Dubai" panose="020B0503030403030204" pitchFamily="34" charset="-78"/>
              </a:rPr>
              <a:t>Mobile App </a:t>
            </a:r>
            <a:r>
              <a:rPr lang="en-US" sz="4800" dirty="0">
                <a:latin typeface="Dubai" panose="020B0503030403030204" pitchFamily="34" charset="-78"/>
                <a:ea typeface="Calibri" panose="020F0502020204030204" pitchFamily="34" charset="0"/>
                <a:cs typeface="Dubai" panose="020B0503030403030204" pitchFamily="34" charset="-78"/>
              </a:rPr>
              <a:t>(or Mobile Application) - </a:t>
            </a:r>
            <a:r>
              <a:rPr lang="en-JM" sz="4800" b="0" i="0" dirty="0">
                <a:solidFill>
                  <a:srgbClr val="040C28"/>
                </a:solidFill>
                <a:effectLst/>
                <a:latin typeface="Dubai" panose="020B0503030403030204" pitchFamily="34" charset="-78"/>
                <a:cs typeface="Dubai" panose="020B0503030403030204" pitchFamily="34" charset="-78"/>
              </a:rPr>
              <a:t>a software application developed specifically for use on small, wireless computing devices, such as smartphones and tablets, rather than desktop or laptop computers </a:t>
            </a:r>
          </a:p>
          <a:p>
            <a:pPr marL="857250" indent="-857250" algn="just">
              <a:lnSpc>
                <a:spcPct val="115000"/>
              </a:lnSpc>
              <a:buFont typeface="Wingdings" pitchFamily="2" charset="2"/>
              <a:buChar char="ü"/>
            </a:pPr>
            <a:r>
              <a:rPr lang="en-US" sz="4800" b="1" dirty="0">
                <a:latin typeface="Dubai" panose="020B0503030403030204" pitchFamily="34" charset="-78"/>
                <a:ea typeface="Calibri" panose="020F0502020204030204" pitchFamily="34" charset="0"/>
                <a:cs typeface="Dubai" panose="020B0503030403030204" pitchFamily="34" charset="-78"/>
              </a:rPr>
              <a:t>Member Portal </a:t>
            </a:r>
            <a:r>
              <a:rPr lang="en-US" sz="4800" dirty="0">
                <a:latin typeface="Dubai" panose="020B0503030403030204" pitchFamily="34" charset="-78"/>
                <a:ea typeface="Calibri" panose="020F0502020204030204" pitchFamily="34" charset="0"/>
                <a:cs typeface="Dubai" panose="020B0503030403030204" pitchFamily="34" charset="-78"/>
              </a:rPr>
              <a:t>-</a:t>
            </a:r>
            <a:r>
              <a:rPr lang="en-JM" sz="4800" b="0" i="0" dirty="0">
                <a:solidFill>
                  <a:srgbClr val="202124"/>
                </a:solidFill>
                <a:effectLst/>
                <a:latin typeface="Dubai" panose="020B0503030403030204" pitchFamily="34" charset="-78"/>
                <a:cs typeface="Dubai" panose="020B0503030403030204" pitchFamily="34" charset="-78"/>
              </a:rPr>
              <a:t> </a:t>
            </a:r>
            <a:r>
              <a:rPr lang="en-JM" sz="4800" b="0" i="0" dirty="0">
                <a:solidFill>
                  <a:srgbClr val="040C28"/>
                </a:solidFill>
                <a:effectLst/>
                <a:latin typeface="Dubai" panose="020B0503030403030204" pitchFamily="34" charset="-78"/>
                <a:cs typeface="Dubai" panose="020B0503030403030204" pitchFamily="34" charset="-78"/>
              </a:rPr>
              <a:t>a web page designed for members of the JCF to access important information </a:t>
            </a:r>
            <a:r>
              <a:rPr lang="en-JM" sz="4800" b="0" i="0" dirty="0">
                <a:solidFill>
                  <a:srgbClr val="202124"/>
                </a:solidFill>
                <a:effectLst/>
                <a:latin typeface="Dubai" panose="020B0503030403030204" pitchFamily="34" charset="-78"/>
                <a:cs typeface="Dubai" panose="020B0503030403030204" pitchFamily="34" charset="-78"/>
              </a:rPr>
              <a:t>including Duty Rosters and Time </a:t>
            </a:r>
            <a:r>
              <a:rPr lang="en-JM" sz="4800" dirty="0">
                <a:solidFill>
                  <a:srgbClr val="202124"/>
                </a:solidFill>
                <a:latin typeface="Dubai" panose="020B0503030403030204" pitchFamily="34" charset="-78"/>
                <a:cs typeface="Dubai" panose="020B0503030403030204" pitchFamily="34" charset="-78"/>
              </a:rPr>
              <a:t>S</a:t>
            </a:r>
            <a:r>
              <a:rPr lang="en-JM" sz="4800" b="0" i="0" dirty="0">
                <a:solidFill>
                  <a:srgbClr val="202124"/>
                </a:solidFill>
                <a:effectLst/>
                <a:latin typeface="Dubai" panose="020B0503030403030204" pitchFamily="34" charset="-78"/>
                <a:cs typeface="Dubai" panose="020B0503030403030204" pitchFamily="34" charset="-78"/>
              </a:rPr>
              <a:t>heets.</a:t>
            </a:r>
          </a:p>
          <a:p>
            <a:pPr marL="857250" indent="-857250" algn="just">
              <a:lnSpc>
                <a:spcPct val="115000"/>
              </a:lnSpc>
              <a:buFont typeface="Wingdings" pitchFamily="2" charset="2"/>
              <a:buChar char="ü"/>
            </a:pPr>
            <a:r>
              <a:rPr lang="en-JM" sz="4800" b="1" dirty="0">
                <a:solidFill>
                  <a:srgbClr val="202124"/>
                </a:solidFill>
                <a:latin typeface="Dubai" panose="020B0503030403030204" pitchFamily="34" charset="-78"/>
                <a:cs typeface="Dubai" panose="020B0503030403030204" pitchFamily="34" charset="-78"/>
              </a:rPr>
              <a:t>Call In </a:t>
            </a:r>
            <a:r>
              <a:rPr lang="en-JM" sz="4800" dirty="0">
                <a:solidFill>
                  <a:srgbClr val="202124"/>
                </a:solidFill>
                <a:latin typeface="Dubai" panose="020B0503030403030204" pitchFamily="34" charset="-78"/>
                <a:cs typeface="Dubai" panose="020B0503030403030204" pitchFamily="34" charset="-78"/>
              </a:rPr>
              <a:t>– to communicate with a person by telephone</a:t>
            </a:r>
            <a:endParaRPr lang="en-US" sz="4800"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298702968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owerpoint Fingerprint Template-1 copy.jpg" descr="Powerpoint Fingerprint Template-1 copy.jpg"/>
          <p:cNvPicPr>
            <a:picLocks noChangeAspect="1"/>
          </p:cNvPicPr>
          <p:nvPr/>
        </p:nvPicPr>
        <p:blipFill rotWithShape="1">
          <a:blip r:embed="rId2"/>
          <a:srcRect/>
          <a:stretch/>
        </p:blipFill>
        <p:spPr>
          <a:xfrm>
            <a:off x="20" y="10"/>
            <a:ext cx="24383980" cy="13715990"/>
          </a:xfrm>
          <a:prstGeom prst="rect">
            <a:avLst/>
          </a:prstGeom>
          <a:noFill/>
          <a:ln w="12700">
            <a:miter lim="400000"/>
          </a:ln>
        </p:spPr>
      </p:pic>
      <p:sp>
        <p:nvSpPr>
          <p:cNvPr id="8" name="Title 7">
            <a:extLst>
              <a:ext uri="{FF2B5EF4-FFF2-40B4-BE49-F238E27FC236}">
                <a16:creationId xmlns:a16="http://schemas.microsoft.com/office/drawing/2014/main" id="{A71ABE25-6F94-B4EA-FBD7-17CCAA2C1F8E}"/>
              </a:ext>
            </a:extLst>
          </p:cNvPr>
          <p:cNvSpPr>
            <a:spLocks noGrp="1"/>
          </p:cNvSpPr>
          <p:nvPr>
            <p:ph type="title"/>
          </p:nvPr>
        </p:nvSpPr>
        <p:spPr>
          <a:xfrm>
            <a:off x="744281" y="1"/>
            <a:ext cx="22902529" cy="1998920"/>
          </a:xfrm>
        </p:spPr>
        <p:txBody>
          <a:bodyPr anchor="ctr">
            <a:normAutofit fontScale="90000"/>
          </a:bodyPr>
          <a:lstStyle/>
          <a:p>
            <a:pPr algn="ctr"/>
            <a:br>
              <a:rPr lang="en-US" dirty="0">
                <a:latin typeface="Modern Love Caps" pitchFamily="82" charset="0"/>
                <a:cs typeface="Modern Love Caps" panose="020F0502020204030204" pitchFamily="34" charset="0"/>
              </a:rPr>
            </a:br>
            <a:r>
              <a:rPr lang="en-US" sz="10700" dirty="0">
                <a:solidFill>
                  <a:srgbClr val="002060"/>
                </a:solidFill>
                <a:latin typeface="Copperplate" panose="02000504000000020004" pitchFamily="2" charset="77"/>
                <a:cs typeface="Dubai" panose="020B0503030403030204" pitchFamily="34" charset="-78"/>
              </a:rPr>
              <a:t>Why a WMS?</a:t>
            </a:r>
          </a:p>
        </p:txBody>
      </p:sp>
      <p:sp>
        <p:nvSpPr>
          <p:cNvPr id="9" name="Text Placeholder 8">
            <a:extLst>
              <a:ext uri="{FF2B5EF4-FFF2-40B4-BE49-F238E27FC236}">
                <a16:creationId xmlns:a16="http://schemas.microsoft.com/office/drawing/2014/main" id="{A377B38C-AEDF-5418-7BF9-09016C61AE33}"/>
              </a:ext>
            </a:extLst>
          </p:cNvPr>
          <p:cNvSpPr>
            <a:spLocks noGrp="1"/>
          </p:cNvSpPr>
          <p:nvPr>
            <p:ph type="body" idx="1"/>
          </p:nvPr>
        </p:nvSpPr>
        <p:spPr>
          <a:xfrm>
            <a:off x="744280" y="2360428"/>
            <a:ext cx="22902529" cy="9122735"/>
          </a:xfrm>
        </p:spPr>
        <p:txBody>
          <a:bodyPr>
            <a:noAutofit/>
          </a:bodyPr>
          <a:lstStyle/>
          <a:p>
            <a:pPr marL="857250" indent="-857250" algn="just">
              <a:lnSpc>
                <a:spcPct val="115000"/>
              </a:lnSpc>
              <a:buFont typeface="Wingdings" pitchFamily="2" charset="2"/>
              <a:buChar char="ü"/>
            </a:pPr>
            <a:endParaRPr lang="en-US" sz="4800" b="1" dirty="0">
              <a:latin typeface="Dubai" panose="020B0503030403030204" pitchFamily="34" charset="-78"/>
              <a:ea typeface="Calibri" panose="020F0502020204030204" pitchFamily="34" charset="0"/>
              <a:cs typeface="Dubai" panose="020B0503030403030204" pitchFamily="34" charset="-78"/>
            </a:endParaRPr>
          </a:p>
          <a:p>
            <a:pPr indent="0" algn="just" hangingPunct="0">
              <a:lnSpc>
                <a:spcPct val="100000"/>
              </a:lnSpc>
              <a:spcBef>
                <a:spcPts val="0"/>
              </a:spcBef>
              <a:buNone/>
            </a:pPr>
            <a:r>
              <a:rPr lang="en-US" sz="4800" b="1" dirty="0">
                <a:latin typeface="Dubai" panose="020B0503030403030204" pitchFamily="34" charset="-78"/>
                <a:ea typeface="Calibri" panose="020F0502020204030204" pitchFamily="34" charset="0"/>
                <a:cs typeface="Dubai" panose="020B0503030403030204" pitchFamily="34" charset="-78"/>
              </a:rPr>
              <a:t>A modern Workforce Management Solution (WMS) is important to ensure that:</a:t>
            </a:r>
            <a:endParaRPr lang="en-JM" sz="4800" b="1" dirty="0">
              <a:latin typeface="Dubai" panose="020B0503030403030204" pitchFamily="34" charset="-78"/>
              <a:ea typeface="Calibri" panose="020F0502020204030204" pitchFamily="34" charset="0"/>
              <a:cs typeface="Dubai" panose="020B0503030403030204" pitchFamily="34" charset="-78"/>
            </a:endParaRPr>
          </a:p>
          <a:p>
            <a:pPr marL="1600200" lvl="1" indent="-685800" algn="just" hangingPunct="0">
              <a:lnSpc>
                <a:spcPct val="100000"/>
              </a:lnSpc>
              <a:spcBef>
                <a:spcPts val="0"/>
              </a:spcBef>
              <a:buFont typeface="Wingdings" pitchFamily="2" charset="2"/>
              <a:buChar char="ü"/>
            </a:pPr>
            <a:r>
              <a:rPr lang="en-US" sz="4800" dirty="0">
                <a:latin typeface="Dubai" panose="020B0503030403030204" pitchFamily="34" charset="-78"/>
                <a:ea typeface="Calibri" panose="020F0502020204030204" pitchFamily="34" charset="0"/>
                <a:cs typeface="Dubai" panose="020B0503030403030204" pitchFamily="34" charset="-78"/>
              </a:rPr>
              <a:t>All hours worked by members beyond forty (40) hours are essential, recorded and approved for overtime payments; </a:t>
            </a:r>
            <a:endParaRPr lang="en-JM" sz="4800" dirty="0">
              <a:latin typeface="Dubai" panose="020B0503030403030204" pitchFamily="34" charset="-78"/>
              <a:ea typeface="Calibri" panose="020F0502020204030204" pitchFamily="34" charset="0"/>
              <a:cs typeface="Dubai" panose="020B0503030403030204" pitchFamily="34" charset="-78"/>
            </a:endParaRPr>
          </a:p>
          <a:p>
            <a:pPr marL="1600200" lvl="1" indent="-685800" algn="just" hangingPunct="0">
              <a:lnSpc>
                <a:spcPct val="100000"/>
              </a:lnSpc>
              <a:spcBef>
                <a:spcPts val="0"/>
              </a:spcBef>
              <a:buFont typeface="Wingdings" pitchFamily="2" charset="2"/>
              <a:buChar char="ü"/>
            </a:pPr>
            <a:r>
              <a:rPr lang="en-US" sz="4800" dirty="0">
                <a:latin typeface="Dubai" panose="020B0503030403030204" pitchFamily="34" charset="-78"/>
                <a:ea typeface="Calibri" panose="020F0502020204030204" pitchFamily="34" charset="0"/>
                <a:cs typeface="Dubai" panose="020B0503030403030204" pitchFamily="34" charset="-78"/>
              </a:rPr>
              <a:t>Verifying Officers and Duty Sub-Officers are provided with real time information to guide duty forecasting under regular and extra-ordinary circumstances;</a:t>
            </a:r>
          </a:p>
          <a:p>
            <a:pPr marL="1600200" lvl="1" indent="-685800" algn="just" hangingPunct="0">
              <a:lnSpc>
                <a:spcPct val="100000"/>
              </a:lnSpc>
              <a:spcBef>
                <a:spcPts val="0"/>
              </a:spcBef>
              <a:buFont typeface="Wingdings" pitchFamily="2" charset="2"/>
              <a:buChar char="ü"/>
            </a:pPr>
            <a:r>
              <a:rPr lang="en-US" sz="4800" dirty="0">
                <a:latin typeface="Dubai" panose="020B0503030403030204" pitchFamily="34" charset="-78"/>
                <a:ea typeface="Calibri" panose="020F0502020204030204" pitchFamily="34" charset="0"/>
                <a:cs typeface="Dubai" panose="020B0503030403030204" pitchFamily="34" charset="-78"/>
              </a:rPr>
              <a:t>Members at their own convenience can view their duty roster, review actual hours worked and track overtime;</a:t>
            </a:r>
          </a:p>
          <a:p>
            <a:pPr marL="1600200" lvl="1" indent="-685800" algn="just" hangingPunct="0">
              <a:lnSpc>
                <a:spcPct val="100000"/>
              </a:lnSpc>
              <a:spcBef>
                <a:spcPts val="0"/>
              </a:spcBef>
              <a:buFont typeface="Wingdings" pitchFamily="2" charset="2"/>
              <a:buChar char="ü"/>
            </a:pPr>
            <a:r>
              <a:rPr lang="en-US" sz="4800" dirty="0">
                <a:latin typeface="Dubai" panose="020B0503030403030204" pitchFamily="34" charset="-78"/>
                <a:ea typeface="Calibri" panose="020F0502020204030204" pitchFamily="34" charset="0"/>
                <a:cs typeface="Dubai" panose="020B0503030403030204" pitchFamily="34" charset="-78"/>
              </a:rPr>
              <a:t>All duties are allocated for optimal performance in a manner which is fair and transparent.</a:t>
            </a:r>
            <a:endParaRPr lang="en-US" sz="4800" dirty="0">
              <a:latin typeface="Dubai" panose="020B0503030403030204" pitchFamily="34" charset="-78"/>
              <a:cs typeface="Dubai" panose="020B0503030403030204" pitchFamily="34" charset="-78"/>
            </a:endParaRPr>
          </a:p>
          <a:p>
            <a:pPr marL="857250" indent="-857250" algn="just">
              <a:lnSpc>
                <a:spcPct val="115000"/>
              </a:lnSpc>
              <a:buFont typeface="Wingdings" pitchFamily="2" charset="2"/>
              <a:buChar char="ü"/>
            </a:pPr>
            <a:endParaRPr lang="en-US" sz="4800"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1109409077"/>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6DA194D72595F4986074700C773500A" ma:contentTypeVersion="10" ma:contentTypeDescription="Create a new document." ma:contentTypeScope="" ma:versionID="a7e2a950369eb516f3faf8288bf5e971">
  <xsd:schema xmlns:xsd="http://www.w3.org/2001/XMLSchema" xmlns:xs="http://www.w3.org/2001/XMLSchema" xmlns:p="http://schemas.microsoft.com/office/2006/metadata/properties" xmlns:ns3="a25cc94c-a6cd-4933-acb0-fce75b3e4084" xmlns:ns4="2d8f3a6d-ec6f-4944-bd1c-2c1b63b613a7" targetNamespace="http://schemas.microsoft.com/office/2006/metadata/properties" ma:root="true" ma:fieldsID="0a4b2f0deef533a7c8a7b4959cee3cb4" ns3:_="" ns4:_="">
    <xsd:import namespace="a25cc94c-a6cd-4933-acb0-fce75b3e4084"/>
    <xsd:import namespace="2d8f3a6d-ec6f-4944-bd1c-2c1b63b613a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5cc94c-a6cd-4933-acb0-fce75b3e40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8f3a6d-ec6f-4944-bd1c-2c1b63b613a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a25cc94c-a6cd-4933-acb0-fce75b3e4084" xsi:nil="true"/>
  </documentManagement>
</p:properties>
</file>

<file path=customXml/itemProps1.xml><?xml version="1.0" encoding="utf-8"?>
<ds:datastoreItem xmlns:ds="http://schemas.openxmlformats.org/officeDocument/2006/customXml" ds:itemID="{84F0E600-A890-4C41-9C7E-DDA332912C8B}">
  <ds:schemaRefs>
    <ds:schemaRef ds:uri="http://schemas.microsoft.com/sharepoint/v3/contenttype/forms"/>
  </ds:schemaRefs>
</ds:datastoreItem>
</file>

<file path=customXml/itemProps2.xml><?xml version="1.0" encoding="utf-8"?>
<ds:datastoreItem xmlns:ds="http://schemas.openxmlformats.org/officeDocument/2006/customXml" ds:itemID="{DE9D39CD-B234-4935-9E63-6102F828B683}">
  <ds:schemaRefs>
    <ds:schemaRef ds:uri="http://schemas.microsoft.com/office/2006/metadata/contentType"/>
    <ds:schemaRef ds:uri="http://schemas.microsoft.com/office/2006/metadata/properties/metaAttributes"/>
    <ds:schemaRef ds:uri="http://www.w3.org/2000/xmlns/"/>
    <ds:schemaRef ds:uri="http://www.w3.org/2001/XMLSchema"/>
    <ds:schemaRef ds:uri="a25cc94c-a6cd-4933-acb0-fce75b3e4084"/>
    <ds:schemaRef ds:uri="2d8f3a6d-ec6f-4944-bd1c-2c1b63b613a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7F8AC8-A93D-474B-B639-F79FE5DAA908}">
  <ds:schemaRefs>
    <ds:schemaRef ds:uri="http://schemas.microsoft.com/office/2006/metadata/properties"/>
    <ds:schemaRef ds:uri="http://www.w3.org/2000/xmlns/"/>
    <ds:schemaRef ds:uri="a25cc94c-a6cd-4933-acb0-fce75b3e4084"/>
    <ds:schemaRef ds:uri="http://www.w3.org/2001/XMLSchema-instan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3148</TotalTime>
  <Words>1462</Words>
  <Application>Microsoft Macintosh PowerPoint</Application>
  <PresentationFormat>Custom</PresentationFormat>
  <Paragraphs>135</Paragraphs>
  <Slides>33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Copperplate</vt:lpstr>
      <vt:lpstr>Dubai</vt:lpstr>
      <vt:lpstr>Helvetica Neue</vt:lpstr>
      <vt:lpstr>Helvetica Neue Medium</vt:lpstr>
      <vt:lpstr>Modern Love Caps</vt:lpstr>
      <vt:lpstr>Times New Roman</vt:lpstr>
      <vt:lpstr>Wingdings</vt:lpstr>
      <vt:lpstr>21_BasicWhite</vt:lpstr>
      <vt:lpstr>PowerPoint Presentation</vt:lpstr>
      <vt:lpstr> Guiding Principles</vt:lpstr>
      <vt:lpstr> guiding principles</vt:lpstr>
      <vt:lpstr> Key Definitions </vt:lpstr>
      <vt:lpstr> Key Definitions </vt:lpstr>
      <vt:lpstr> Key Definitions </vt:lpstr>
      <vt:lpstr> Key Definitions </vt:lpstr>
      <vt:lpstr> Key Definitions </vt:lpstr>
      <vt:lpstr> Why a WMS?</vt:lpstr>
      <vt:lpstr> Standard operating procedures</vt:lpstr>
      <vt:lpstr> Standard operating procedures</vt:lpstr>
      <vt:lpstr> Standard operating procedures</vt:lpstr>
      <vt:lpstr> Standard operating procedures</vt:lpstr>
      <vt:lpstr>PowerPoint Presentation</vt:lpstr>
      <vt:lpstr> Standard operating procedures</vt:lpstr>
      <vt:lpstr> Standard operating procedures</vt:lpstr>
      <vt:lpstr>PowerPoint Presentation</vt:lpstr>
      <vt:lpstr>PowerPoint Presentation</vt:lpstr>
      <vt:lpstr> Standard operating procedures</vt:lpstr>
      <vt:lpstr> Standard operating procedures</vt:lpstr>
      <vt:lpstr> Standard operating procedures</vt:lpstr>
      <vt:lpstr> Standard operating procedures</vt:lpstr>
      <vt:lpstr>PowerPoint Presentation</vt:lpstr>
      <vt:lpstr> Standard operating procedures</vt:lpstr>
      <vt:lpstr> Standard operating procedures</vt:lpstr>
      <vt:lpstr>PowerPoint Presentation</vt:lpstr>
      <vt:lpstr>PowerPoint Presentation</vt:lpstr>
      <vt:lpstr>PowerPoint Presentation</vt:lpstr>
      <vt:lpstr>PowerPoint Presentation</vt:lpstr>
      <vt:lpstr>PowerPoint Presentation</vt:lpstr>
      <vt:lpstr>PowerPoint Presentation</vt:lpstr>
      <vt:lpstr> approved forms </vt:lpstr>
      <vt:lpstr> Member portal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Modern Apps Techy</dc:creator>
  <cp:lastModifiedBy>Devaughn Colquhoun</cp:lastModifiedBy>
  <cp:revision>51</cp:revision>
  <dcterms:modified xsi:type="dcterms:W3CDTF">2023-04-20T13:35:06Z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0x010100A6DA194D72595F4986074700C773500A</vt:lpwstr>
  </property>
</Properties>
</file>